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7" r:id="rId2"/>
    <p:sldId id="269" r:id="rId3"/>
    <p:sldId id="258" r:id="rId4"/>
    <p:sldId id="272" r:id="rId5"/>
    <p:sldId id="270" r:id="rId6"/>
    <p:sldId id="271" r:id="rId7"/>
    <p:sldId id="268" r:id="rId8"/>
    <p:sldId id="273" r:id="rId9"/>
    <p:sldId id="274" r:id="rId10"/>
    <p:sldId id="282" r:id="rId11"/>
    <p:sldId id="275" r:id="rId12"/>
    <p:sldId id="277" r:id="rId13"/>
    <p:sldId id="278" r:id="rId14"/>
    <p:sldId id="259" r:id="rId15"/>
    <p:sldId id="260" r:id="rId16"/>
    <p:sldId id="276" r:id="rId17"/>
    <p:sldId id="261" r:id="rId18"/>
    <p:sldId id="280" r:id="rId19"/>
    <p:sldId id="262" r:id="rId20"/>
    <p:sldId id="279" r:id="rId21"/>
    <p:sldId id="263" r:id="rId22"/>
    <p:sldId id="264" r:id="rId23"/>
    <p:sldId id="265" r:id="rId24"/>
    <p:sldId id="266" r:id="rId25"/>
    <p:sldId id="281"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B16E5B-C0EF-5747-8EFC-2615F2582674}" v="19" dt="2021-11-20T17:19:13.576"/>
    <p1510:client id="{6EEDE586-8E64-492A-8B44-590F0A5BA64F}" v="233" dt="2021-11-18T15:06:03.719"/>
    <p1510:client id="{82DDD83D-458E-B885-2BFF-00760E359862}" v="13" dt="2021-11-18T15:46:29.2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3" d="100"/>
          <a:sy n="73" d="100"/>
        </p:scale>
        <p:origin x="4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er Smith" userId="S::oliver.smith@students.plymouth.ac.uk::1be6582b-2447-4367-8070-e7a920f79007" providerId="AD" clId="Web-{82DDD83D-458E-B885-2BFF-00760E359862}"/>
    <pc:docChg chg="modSld">
      <pc:chgData name="Oliver Smith" userId="S::oliver.smith@students.plymouth.ac.uk::1be6582b-2447-4367-8070-e7a920f79007" providerId="AD" clId="Web-{82DDD83D-458E-B885-2BFF-00760E359862}" dt="2021-11-18T15:46:28.176" v="10" actId="20577"/>
      <pc:docMkLst>
        <pc:docMk/>
      </pc:docMkLst>
      <pc:sldChg chg="modSp">
        <pc:chgData name="Oliver Smith" userId="S::oliver.smith@students.plymouth.ac.uk::1be6582b-2447-4367-8070-e7a920f79007" providerId="AD" clId="Web-{82DDD83D-458E-B885-2BFF-00760E359862}" dt="2021-11-18T15:46:11.066" v="4" actId="20577"/>
        <pc:sldMkLst>
          <pc:docMk/>
          <pc:sldMk cId="2322416530" sldId="257"/>
        </pc:sldMkLst>
        <pc:spChg chg="mod">
          <ac:chgData name="Oliver Smith" userId="S::oliver.smith@students.plymouth.ac.uk::1be6582b-2447-4367-8070-e7a920f79007" providerId="AD" clId="Web-{82DDD83D-458E-B885-2BFF-00760E359862}" dt="2021-11-18T15:46:11.066" v="4" actId="20577"/>
          <ac:spMkLst>
            <pc:docMk/>
            <pc:sldMk cId="2322416530" sldId="257"/>
            <ac:spMk id="3" creationId="{172ABD12-A290-47CA-B141-53AB6D34D391}"/>
          </ac:spMkLst>
        </pc:spChg>
      </pc:sldChg>
      <pc:sldChg chg="modSp">
        <pc:chgData name="Oliver Smith" userId="S::oliver.smith@students.plymouth.ac.uk::1be6582b-2447-4367-8070-e7a920f79007" providerId="AD" clId="Web-{82DDD83D-458E-B885-2BFF-00760E359862}" dt="2021-11-18T15:46:28.176" v="10" actId="20577"/>
        <pc:sldMkLst>
          <pc:docMk/>
          <pc:sldMk cId="4287786769" sldId="259"/>
        </pc:sldMkLst>
        <pc:spChg chg="mod">
          <ac:chgData name="Oliver Smith" userId="S::oliver.smith@students.plymouth.ac.uk::1be6582b-2447-4367-8070-e7a920f79007" providerId="AD" clId="Web-{82DDD83D-458E-B885-2BFF-00760E359862}" dt="2021-11-18T15:46:28.176" v="10" actId="20577"/>
          <ac:spMkLst>
            <pc:docMk/>
            <pc:sldMk cId="4287786769" sldId="259"/>
            <ac:spMk id="2" creationId="{CD580BA1-5F37-4AB7-AF7F-03B2486F3C82}"/>
          </ac:spMkLst>
        </pc:spChg>
      </pc:sldChg>
    </pc:docChg>
  </pc:docChgLst>
  <pc:docChgLst>
    <pc:chgData name="Oliver Smith" userId="S::oliver.smith@students.plymouth.ac.uk::1be6582b-2447-4367-8070-e7a920f79007" providerId="AD" clId="Web-{6EEDE586-8E64-492A-8B44-590F0A5BA64F}"/>
    <pc:docChg chg="addSld modSld addMainMaster delMainMaster">
      <pc:chgData name="Oliver Smith" userId="S::oliver.smith@students.plymouth.ac.uk::1be6582b-2447-4367-8070-e7a920f79007" providerId="AD" clId="Web-{6EEDE586-8E64-492A-8B44-590F0A5BA64F}" dt="2021-11-18T15:06:03.719" v="224" actId="1076"/>
      <pc:docMkLst>
        <pc:docMk/>
      </pc:docMkLst>
      <pc:sldChg chg="addSp delSp modSp mod setBg modClrScheme addAnim delDesignElem chgLayout">
        <pc:chgData name="Oliver Smith" userId="S::oliver.smith@students.plymouth.ac.uk::1be6582b-2447-4367-8070-e7a920f79007" providerId="AD" clId="Web-{6EEDE586-8E64-492A-8B44-590F0A5BA64F}" dt="2021-11-18T15:04:12.653" v="211" actId="20577"/>
        <pc:sldMkLst>
          <pc:docMk/>
          <pc:sldMk cId="109857222" sldId="256"/>
        </pc:sldMkLst>
        <pc:spChg chg="mod ord">
          <ac:chgData name="Oliver Smith" userId="S::oliver.smith@students.plymouth.ac.uk::1be6582b-2447-4367-8070-e7a920f79007" providerId="AD" clId="Web-{6EEDE586-8E64-492A-8B44-590F0A5BA64F}" dt="2021-11-18T15:02:32.791" v="209" actId="20577"/>
          <ac:spMkLst>
            <pc:docMk/>
            <pc:sldMk cId="109857222" sldId="256"/>
            <ac:spMk id="2" creationId="{00000000-0000-0000-0000-000000000000}"/>
          </ac:spMkLst>
        </pc:spChg>
        <pc:spChg chg="mod ord">
          <ac:chgData name="Oliver Smith" userId="S::oliver.smith@students.plymouth.ac.uk::1be6582b-2447-4367-8070-e7a920f79007" providerId="AD" clId="Web-{6EEDE586-8E64-492A-8B44-590F0A5BA64F}" dt="2021-11-18T15:04:12.653" v="211" actId="20577"/>
          <ac:spMkLst>
            <pc:docMk/>
            <pc:sldMk cId="109857222" sldId="256"/>
            <ac:spMk id="3" creationId="{00000000-0000-0000-0000-000000000000}"/>
          </ac:spMkLst>
        </pc:spChg>
        <pc:spChg chg="add">
          <ac:chgData name="Oliver Smith" userId="S::oliver.smith@students.plymouth.ac.uk::1be6582b-2447-4367-8070-e7a920f79007" providerId="AD" clId="Web-{6EEDE586-8E64-492A-8B44-590F0A5BA64F}" dt="2021-11-18T14:47:21.405" v="7"/>
          <ac:spMkLst>
            <pc:docMk/>
            <pc:sldMk cId="109857222" sldId="256"/>
            <ac:spMk id="6" creationId="{92EB28C3-D8CB-4682-9EDD-CDD8AF62DAC6}"/>
          </ac:spMkLst>
        </pc:spChg>
        <pc:spChg chg="add del">
          <ac:chgData name="Oliver Smith" userId="S::oliver.smith@students.plymouth.ac.uk::1be6582b-2447-4367-8070-e7a920f79007" providerId="AD" clId="Web-{6EEDE586-8E64-492A-8B44-590F0A5BA64F}" dt="2021-11-18T14:47:16.140" v="6"/>
          <ac:spMkLst>
            <pc:docMk/>
            <pc:sldMk cId="109857222" sldId="256"/>
            <ac:spMk id="9" creationId="{A173122F-D466-4F08-90FA-0038F7AC214A}"/>
          </ac:spMkLst>
        </pc:spChg>
        <pc:spChg chg="add del">
          <ac:chgData name="Oliver Smith" userId="S::oliver.smith@students.plymouth.ac.uk::1be6582b-2447-4367-8070-e7a920f79007" providerId="AD" clId="Web-{6EEDE586-8E64-492A-8B44-590F0A5BA64F}" dt="2021-11-18T14:47:16.140" v="6"/>
          <ac:spMkLst>
            <pc:docMk/>
            <pc:sldMk cId="109857222" sldId="256"/>
            <ac:spMk id="44" creationId="{27D6616B-CA16-4E7A-AD49-69268088A5C7}"/>
          </ac:spMkLst>
        </pc:spChg>
        <pc:grpChg chg="add del">
          <ac:chgData name="Oliver Smith" userId="S::oliver.smith@students.plymouth.ac.uk::1be6582b-2447-4367-8070-e7a920f79007" providerId="AD" clId="Web-{6EEDE586-8E64-492A-8B44-590F0A5BA64F}" dt="2021-11-18T14:47:16.140" v="6"/>
          <ac:grpSpMkLst>
            <pc:docMk/>
            <pc:sldMk cId="109857222" sldId="256"/>
            <ac:grpSpMk id="11" creationId="{371201FD-B9B8-44FB-827C-2B72B2C61B68}"/>
          </ac:grpSpMkLst>
        </pc:grpChg>
        <pc:picChg chg="add mod ord">
          <ac:chgData name="Oliver Smith" userId="S::oliver.smith@students.plymouth.ac.uk::1be6582b-2447-4367-8070-e7a920f79007" providerId="AD" clId="Web-{6EEDE586-8E64-492A-8B44-590F0A5BA64F}" dt="2021-11-18T14:47:21.405" v="7"/>
          <ac:picMkLst>
            <pc:docMk/>
            <pc:sldMk cId="109857222" sldId="256"/>
            <ac:picMk id="4" creationId="{F482D88B-C8A2-4704-8FA5-1CE018562EB3}"/>
          </ac:picMkLst>
        </pc:picChg>
      </pc:sldChg>
      <pc:sldChg chg="addSp delSp modSp new mod modClrScheme chgLayout">
        <pc:chgData name="Oliver Smith" userId="S::oliver.smith@students.plymouth.ac.uk::1be6582b-2447-4367-8070-e7a920f79007" providerId="AD" clId="Web-{6EEDE586-8E64-492A-8B44-590F0A5BA64F}" dt="2021-11-18T15:01:23.961" v="187" actId="20577"/>
        <pc:sldMkLst>
          <pc:docMk/>
          <pc:sldMk cId="2322416530" sldId="257"/>
        </pc:sldMkLst>
        <pc:spChg chg="mod ord">
          <ac:chgData name="Oliver Smith" userId="S::oliver.smith@students.plymouth.ac.uk::1be6582b-2447-4367-8070-e7a920f79007" providerId="AD" clId="Web-{6EEDE586-8E64-492A-8B44-590F0A5BA64F}" dt="2021-11-18T14:48:20.688" v="11" actId="20577"/>
          <ac:spMkLst>
            <pc:docMk/>
            <pc:sldMk cId="2322416530" sldId="257"/>
            <ac:spMk id="2" creationId="{45BB8BE1-9FA5-4D40-BA28-196EE30BCDE1}"/>
          </ac:spMkLst>
        </pc:spChg>
        <pc:spChg chg="mod ord">
          <ac:chgData name="Oliver Smith" userId="S::oliver.smith@students.plymouth.ac.uk::1be6582b-2447-4367-8070-e7a920f79007" providerId="AD" clId="Web-{6EEDE586-8E64-492A-8B44-590F0A5BA64F}" dt="2021-11-18T15:01:23.961" v="187" actId="20577"/>
          <ac:spMkLst>
            <pc:docMk/>
            <pc:sldMk cId="2322416530" sldId="257"/>
            <ac:spMk id="3" creationId="{172ABD12-A290-47CA-B141-53AB6D34D391}"/>
          </ac:spMkLst>
        </pc:spChg>
        <pc:spChg chg="add mod">
          <ac:chgData name="Oliver Smith" userId="S::oliver.smith@students.plymouth.ac.uk::1be6582b-2447-4367-8070-e7a920f79007" providerId="AD" clId="Web-{6EEDE586-8E64-492A-8B44-590F0A5BA64F}" dt="2021-11-18T15:00:30.240" v="166" actId="20577"/>
          <ac:spMkLst>
            <pc:docMk/>
            <pc:sldMk cId="2322416530" sldId="257"/>
            <ac:spMk id="6" creationId="{DBD4EE73-7353-45CE-938F-FCD2C431C2CE}"/>
          </ac:spMkLst>
        </pc:spChg>
        <pc:picChg chg="add del mod">
          <ac:chgData name="Oliver Smith" userId="S::oliver.smith@students.plymouth.ac.uk::1be6582b-2447-4367-8070-e7a920f79007" providerId="AD" clId="Web-{6EEDE586-8E64-492A-8B44-590F0A5BA64F}" dt="2021-11-18T14:56:47.922" v="69"/>
          <ac:picMkLst>
            <pc:docMk/>
            <pc:sldMk cId="2322416530" sldId="257"/>
            <ac:picMk id="4" creationId="{71391FA6-3E91-4DBC-A52F-725E7C0DD117}"/>
          </ac:picMkLst>
        </pc:picChg>
      </pc:sldChg>
      <pc:sldChg chg="modSp new">
        <pc:chgData name="Oliver Smith" userId="S::oliver.smith@students.plymouth.ac.uk::1be6582b-2447-4367-8070-e7a920f79007" providerId="AD" clId="Web-{6EEDE586-8E64-492A-8B44-590F0A5BA64F}" dt="2021-11-18T15:01:55.555" v="194" actId="20577"/>
        <pc:sldMkLst>
          <pc:docMk/>
          <pc:sldMk cId="2756683894" sldId="258"/>
        </pc:sldMkLst>
        <pc:spChg chg="mod">
          <ac:chgData name="Oliver Smith" userId="S::oliver.smith@students.plymouth.ac.uk::1be6582b-2447-4367-8070-e7a920f79007" providerId="AD" clId="Web-{6EEDE586-8E64-492A-8B44-590F0A5BA64F}" dt="2021-11-18T15:01:55.555" v="194" actId="20577"/>
          <ac:spMkLst>
            <pc:docMk/>
            <pc:sldMk cId="2756683894" sldId="258"/>
            <ac:spMk id="2" creationId="{CD580BA1-5F37-4AB7-AF7F-03B2486F3C82}"/>
          </ac:spMkLst>
        </pc:spChg>
      </pc:sldChg>
      <pc:sldChg chg="modSp add replId">
        <pc:chgData name="Oliver Smith" userId="S::oliver.smith@students.plymouth.ac.uk::1be6582b-2447-4367-8070-e7a920f79007" providerId="AD" clId="Web-{6EEDE586-8E64-492A-8B44-590F0A5BA64F}" dt="2021-11-18T15:02:15.822" v="205" actId="20577"/>
        <pc:sldMkLst>
          <pc:docMk/>
          <pc:sldMk cId="4287786769" sldId="259"/>
        </pc:sldMkLst>
        <pc:spChg chg="mod">
          <ac:chgData name="Oliver Smith" userId="S::oliver.smith@students.plymouth.ac.uk::1be6582b-2447-4367-8070-e7a920f79007" providerId="AD" clId="Web-{6EEDE586-8E64-492A-8B44-590F0A5BA64F}" dt="2021-11-18T15:02:15.822" v="205" actId="20577"/>
          <ac:spMkLst>
            <pc:docMk/>
            <pc:sldMk cId="4287786769" sldId="259"/>
            <ac:spMk id="2" creationId="{CD580BA1-5F37-4AB7-AF7F-03B2486F3C82}"/>
          </ac:spMkLst>
        </pc:spChg>
      </pc:sldChg>
      <pc:sldChg chg="add replId">
        <pc:chgData name="Oliver Smith" userId="S::oliver.smith@students.plymouth.ac.uk::1be6582b-2447-4367-8070-e7a920f79007" providerId="AD" clId="Web-{6EEDE586-8E64-492A-8B44-590F0A5BA64F}" dt="2021-11-18T15:01:33.445" v="189"/>
        <pc:sldMkLst>
          <pc:docMk/>
          <pc:sldMk cId="2246155582" sldId="260"/>
        </pc:sldMkLst>
      </pc:sldChg>
      <pc:sldChg chg="delSp modSp add replId">
        <pc:chgData name="Oliver Smith" userId="S::oliver.smith@students.plymouth.ac.uk::1be6582b-2447-4367-8070-e7a920f79007" providerId="AD" clId="Web-{6EEDE586-8E64-492A-8B44-590F0A5BA64F}" dt="2021-11-18T15:06:03.719" v="224" actId="1076"/>
        <pc:sldMkLst>
          <pc:docMk/>
          <pc:sldMk cId="55807286" sldId="261"/>
        </pc:sldMkLst>
        <pc:spChg chg="mod">
          <ac:chgData name="Oliver Smith" userId="S::oliver.smith@students.plymouth.ac.uk::1be6582b-2447-4367-8070-e7a920f79007" providerId="AD" clId="Web-{6EEDE586-8E64-492A-8B44-590F0A5BA64F}" dt="2021-11-18T15:06:03.719" v="224" actId="1076"/>
          <ac:spMkLst>
            <pc:docMk/>
            <pc:sldMk cId="55807286" sldId="261"/>
            <ac:spMk id="2" creationId="{CD580BA1-5F37-4AB7-AF7F-03B2486F3C82}"/>
          </ac:spMkLst>
        </pc:spChg>
        <pc:spChg chg="del">
          <ac:chgData name="Oliver Smith" userId="S::oliver.smith@students.plymouth.ac.uk::1be6582b-2447-4367-8070-e7a920f79007" providerId="AD" clId="Web-{6EEDE586-8E64-492A-8B44-590F0A5BA64F}" dt="2021-11-18T15:05:59.844" v="223"/>
          <ac:spMkLst>
            <pc:docMk/>
            <pc:sldMk cId="55807286" sldId="261"/>
            <ac:spMk id="3" creationId="{638C0291-BFAC-4330-8BAD-E628E895AECB}"/>
          </ac:spMkLst>
        </pc:spChg>
      </pc:sldChg>
      <pc:sldMasterChg chg="del delSldLayout">
        <pc:chgData name="Oliver Smith" userId="S::oliver.smith@students.plymouth.ac.uk::1be6582b-2447-4367-8070-e7a920f79007" providerId="AD" clId="Web-{6EEDE586-8E64-492A-8B44-590F0A5BA64F}" dt="2021-11-18T14:46:31.701" v="4"/>
        <pc:sldMasterMkLst>
          <pc:docMk/>
          <pc:sldMasterMk cId="2460954070" sldId="2147483660"/>
        </pc:sldMasterMkLst>
        <pc:sldLayoutChg chg="del">
          <pc:chgData name="Oliver Smith" userId="S::oliver.smith@students.plymouth.ac.uk::1be6582b-2447-4367-8070-e7a920f79007" providerId="AD" clId="Web-{6EEDE586-8E64-492A-8B44-590F0A5BA64F}" dt="2021-11-18T14:46:31.701" v="4"/>
          <pc:sldLayoutMkLst>
            <pc:docMk/>
            <pc:sldMasterMk cId="2460954070" sldId="2147483660"/>
            <pc:sldLayoutMk cId="2385387890" sldId="2147483661"/>
          </pc:sldLayoutMkLst>
        </pc:sldLayoutChg>
        <pc:sldLayoutChg chg="del">
          <pc:chgData name="Oliver Smith" userId="S::oliver.smith@students.plymouth.ac.uk::1be6582b-2447-4367-8070-e7a920f79007" providerId="AD" clId="Web-{6EEDE586-8E64-492A-8B44-590F0A5BA64F}" dt="2021-11-18T14:46:31.701" v="4"/>
          <pc:sldLayoutMkLst>
            <pc:docMk/>
            <pc:sldMasterMk cId="2460954070" sldId="2147483660"/>
            <pc:sldLayoutMk cId="949138452" sldId="2147483662"/>
          </pc:sldLayoutMkLst>
        </pc:sldLayoutChg>
        <pc:sldLayoutChg chg="del">
          <pc:chgData name="Oliver Smith" userId="S::oliver.smith@students.plymouth.ac.uk::1be6582b-2447-4367-8070-e7a920f79007" providerId="AD" clId="Web-{6EEDE586-8E64-492A-8B44-590F0A5BA64F}" dt="2021-11-18T14:46:31.701" v="4"/>
          <pc:sldLayoutMkLst>
            <pc:docMk/>
            <pc:sldMasterMk cId="2460954070" sldId="2147483660"/>
            <pc:sldLayoutMk cId="2591524520" sldId="2147483663"/>
          </pc:sldLayoutMkLst>
        </pc:sldLayoutChg>
        <pc:sldLayoutChg chg="del">
          <pc:chgData name="Oliver Smith" userId="S::oliver.smith@students.plymouth.ac.uk::1be6582b-2447-4367-8070-e7a920f79007" providerId="AD" clId="Web-{6EEDE586-8E64-492A-8B44-590F0A5BA64F}" dt="2021-11-18T14:46:31.701" v="4"/>
          <pc:sldLayoutMkLst>
            <pc:docMk/>
            <pc:sldMasterMk cId="2460954070" sldId="2147483660"/>
            <pc:sldLayoutMk cId="1203092039" sldId="2147483664"/>
          </pc:sldLayoutMkLst>
        </pc:sldLayoutChg>
        <pc:sldLayoutChg chg="del">
          <pc:chgData name="Oliver Smith" userId="S::oliver.smith@students.plymouth.ac.uk::1be6582b-2447-4367-8070-e7a920f79007" providerId="AD" clId="Web-{6EEDE586-8E64-492A-8B44-590F0A5BA64F}" dt="2021-11-18T14:46:31.701" v="4"/>
          <pc:sldLayoutMkLst>
            <pc:docMk/>
            <pc:sldMasterMk cId="2460954070" sldId="2147483660"/>
            <pc:sldLayoutMk cId="3733172339" sldId="2147483665"/>
          </pc:sldLayoutMkLst>
        </pc:sldLayoutChg>
        <pc:sldLayoutChg chg="del">
          <pc:chgData name="Oliver Smith" userId="S::oliver.smith@students.plymouth.ac.uk::1be6582b-2447-4367-8070-e7a920f79007" providerId="AD" clId="Web-{6EEDE586-8E64-492A-8B44-590F0A5BA64F}" dt="2021-11-18T14:46:31.701" v="4"/>
          <pc:sldLayoutMkLst>
            <pc:docMk/>
            <pc:sldMasterMk cId="2460954070" sldId="2147483660"/>
            <pc:sldLayoutMk cId="3210312558" sldId="2147483666"/>
          </pc:sldLayoutMkLst>
        </pc:sldLayoutChg>
        <pc:sldLayoutChg chg="del">
          <pc:chgData name="Oliver Smith" userId="S::oliver.smith@students.plymouth.ac.uk::1be6582b-2447-4367-8070-e7a920f79007" providerId="AD" clId="Web-{6EEDE586-8E64-492A-8B44-590F0A5BA64F}" dt="2021-11-18T14:46:31.701" v="4"/>
          <pc:sldLayoutMkLst>
            <pc:docMk/>
            <pc:sldMasterMk cId="2460954070" sldId="2147483660"/>
            <pc:sldLayoutMk cId="3146388984" sldId="2147483667"/>
          </pc:sldLayoutMkLst>
        </pc:sldLayoutChg>
        <pc:sldLayoutChg chg="del">
          <pc:chgData name="Oliver Smith" userId="S::oliver.smith@students.plymouth.ac.uk::1be6582b-2447-4367-8070-e7a920f79007" providerId="AD" clId="Web-{6EEDE586-8E64-492A-8B44-590F0A5BA64F}" dt="2021-11-18T14:46:31.701" v="4"/>
          <pc:sldLayoutMkLst>
            <pc:docMk/>
            <pc:sldMasterMk cId="2460954070" sldId="2147483660"/>
            <pc:sldLayoutMk cId="3171841454" sldId="2147483668"/>
          </pc:sldLayoutMkLst>
        </pc:sldLayoutChg>
        <pc:sldLayoutChg chg="del">
          <pc:chgData name="Oliver Smith" userId="S::oliver.smith@students.plymouth.ac.uk::1be6582b-2447-4367-8070-e7a920f79007" providerId="AD" clId="Web-{6EEDE586-8E64-492A-8B44-590F0A5BA64F}" dt="2021-11-18T14:46:31.701" v="4"/>
          <pc:sldLayoutMkLst>
            <pc:docMk/>
            <pc:sldMasterMk cId="2460954070" sldId="2147483660"/>
            <pc:sldLayoutMk cId="1718958274" sldId="2147483669"/>
          </pc:sldLayoutMkLst>
        </pc:sldLayoutChg>
        <pc:sldLayoutChg chg="del">
          <pc:chgData name="Oliver Smith" userId="S::oliver.smith@students.plymouth.ac.uk::1be6582b-2447-4367-8070-e7a920f79007" providerId="AD" clId="Web-{6EEDE586-8E64-492A-8B44-590F0A5BA64F}" dt="2021-11-18T14:46:31.701" v="4"/>
          <pc:sldLayoutMkLst>
            <pc:docMk/>
            <pc:sldMasterMk cId="2460954070" sldId="2147483660"/>
            <pc:sldLayoutMk cId="2202905451" sldId="2147483670"/>
          </pc:sldLayoutMkLst>
        </pc:sldLayoutChg>
        <pc:sldLayoutChg chg="del">
          <pc:chgData name="Oliver Smith" userId="S::oliver.smith@students.plymouth.ac.uk::1be6582b-2447-4367-8070-e7a920f79007" providerId="AD" clId="Web-{6EEDE586-8E64-492A-8B44-590F0A5BA64F}" dt="2021-11-18T14:46:31.701" v="4"/>
          <pc:sldLayoutMkLst>
            <pc:docMk/>
            <pc:sldMasterMk cId="2460954070" sldId="2147483660"/>
            <pc:sldLayoutMk cId="3479445657" sldId="2147483671"/>
          </pc:sldLayoutMkLst>
        </pc:sldLayoutChg>
      </pc:sldMasterChg>
      <pc:sldMasterChg chg="add del addSldLayout delSldLayout">
        <pc:chgData name="Oliver Smith" userId="S::oliver.smith@students.plymouth.ac.uk::1be6582b-2447-4367-8070-e7a920f79007" providerId="AD" clId="Web-{6EEDE586-8E64-492A-8B44-590F0A5BA64F}" dt="2021-11-18T14:47:16.140" v="6"/>
        <pc:sldMasterMkLst>
          <pc:docMk/>
          <pc:sldMasterMk cId="3203237830" sldId="2147483711"/>
        </pc:sldMasterMkLst>
        <pc:sldLayoutChg chg="add del">
          <pc:chgData name="Oliver Smith" userId="S::oliver.smith@students.plymouth.ac.uk::1be6582b-2447-4367-8070-e7a920f79007" providerId="AD" clId="Web-{6EEDE586-8E64-492A-8B44-590F0A5BA64F}" dt="2021-11-18T14:47:16.140" v="6"/>
          <pc:sldLayoutMkLst>
            <pc:docMk/>
            <pc:sldMasterMk cId="3203237830" sldId="2147483711"/>
            <pc:sldLayoutMk cId="1574924646" sldId="2147483700"/>
          </pc:sldLayoutMkLst>
        </pc:sldLayoutChg>
        <pc:sldLayoutChg chg="add del">
          <pc:chgData name="Oliver Smith" userId="S::oliver.smith@students.plymouth.ac.uk::1be6582b-2447-4367-8070-e7a920f79007" providerId="AD" clId="Web-{6EEDE586-8E64-492A-8B44-590F0A5BA64F}" dt="2021-11-18T14:47:16.140" v="6"/>
          <pc:sldLayoutMkLst>
            <pc:docMk/>
            <pc:sldMasterMk cId="3203237830" sldId="2147483711"/>
            <pc:sldLayoutMk cId="3423973211" sldId="2147483701"/>
          </pc:sldLayoutMkLst>
        </pc:sldLayoutChg>
        <pc:sldLayoutChg chg="add del">
          <pc:chgData name="Oliver Smith" userId="S::oliver.smith@students.plymouth.ac.uk::1be6582b-2447-4367-8070-e7a920f79007" providerId="AD" clId="Web-{6EEDE586-8E64-492A-8B44-590F0A5BA64F}" dt="2021-11-18T14:47:16.140" v="6"/>
          <pc:sldLayoutMkLst>
            <pc:docMk/>
            <pc:sldMasterMk cId="3203237830" sldId="2147483711"/>
            <pc:sldLayoutMk cId="1777901328" sldId="2147483702"/>
          </pc:sldLayoutMkLst>
        </pc:sldLayoutChg>
        <pc:sldLayoutChg chg="add del">
          <pc:chgData name="Oliver Smith" userId="S::oliver.smith@students.plymouth.ac.uk::1be6582b-2447-4367-8070-e7a920f79007" providerId="AD" clId="Web-{6EEDE586-8E64-492A-8B44-590F0A5BA64F}" dt="2021-11-18T14:47:16.140" v="6"/>
          <pc:sldLayoutMkLst>
            <pc:docMk/>
            <pc:sldMasterMk cId="3203237830" sldId="2147483711"/>
            <pc:sldLayoutMk cId="1084585616" sldId="2147483703"/>
          </pc:sldLayoutMkLst>
        </pc:sldLayoutChg>
        <pc:sldLayoutChg chg="add del">
          <pc:chgData name="Oliver Smith" userId="S::oliver.smith@students.plymouth.ac.uk::1be6582b-2447-4367-8070-e7a920f79007" providerId="AD" clId="Web-{6EEDE586-8E64-492A-8B44-590F0A5BA64F}" dt="2021-11-18T14:47:16.140" v="6"/>
          <pc:sldLayoutMkLst>
            <pc:docMk/>
            <pc:sldMasterMk cId="3203237830" sldId="2147483711"/>
            <pc:sldLayoutMk cId="2267921248" sldId="2147483704"/>
          </pc:sldLayoutMkLst>
        </pc:sldLayoutChg>
        <pc:sldLayoutChg chg="add del">
          <pc:chgData name="Oliver Smith" userId="S::oliver.smith@students.plymouth.ac.uk::1be6582b-2447-4367-8070-e7a920f79007" providerId="AD" clId="Web-{6EEDE586-8E64-492A-8B44-590F0A5BA64F}" dt="2021-11-18T14:47:16.140" v="6"/>
          <pc:sldLayoutMkLst>
            <pc:docMk/>
            <pc:sldMasterMk cId="3203237830" sldId="2147483711"/>
            <pc:sldLayoutMk cId="387029261" sldId="2147483705"/>
          </pc:sldLayoutMkLst>
        </pc:sldLayoutChg>
        <pc:sldLayoutChg chg="add del">
          <pc:chgData name="Oliver Smith" userId="S::oliver.smith@students.plymouth.ac.uk::1be6582b-2447-4367-8070-e7a920f79007" providerId="AD" clId="Web-{6EEDE586-8E64-492A-8B44-590F0A5BA64F}" dt="2021-11-18T14:47:16.140" v="6"/>
          <pc:sldLayoutMkLst>
            <pc:docMk/>
            <pc:sldMasterMk cId="3203237830" sldId="2147483711"/>
            <pc:sldLayoutMk cId="2407493813" sldId="2147483706"/>
          </pc:sldLayoutMkLst>
        </pc:sldLayoutChg>
        <pc:sldLayoutChg chg="add del">
          <pc:chgData name="Oliver Smith" userId="S::oliver.smith@students.plymouth.ac.uk::1be6582b-2447-4367-8070-e7a920f79007" providerId="AD" clId="Web-{6EEDE586-8E64-492A-8B44-590F0A5BA64F}" dt="2021-11-18T14:47:16.140" v="6"/>
          <pc:sldLayoutMkLst>
            <pc:docMk/>
            <pc:sldMasterMk cId="3203237830" sldId="2147483711"/>
            <pc:sldLayoutMk cId="2477836687" sldId="2147483707"/>
          </pc:sldLayoutMkLst>
        </pc:sldLayoutChg>
        <pc:sldLayoutChg chg="add del">
          <pc:chgData name="Oliver Smith" userId="S::oliver.smith@students.plymouth.ac.uk::1be6582b-2447-4367-8070-e7a920f79007" providerId="AD" clId="Web-{6EEDE586-8E64-492A-8B44-590F0A5BA64F}" dt="2021-11-18T14:47:16.140" v="6"/>
          <pc:sldLayoutMkLst>
            <pc:docMk/>
            <pc:sldMasterMk cId="3203237830" sldId="2147483711"/>
            <pc:sldLayoutMk cId="41132640" sldId="2147483708"/>
          </pc:sldLayoutMkLst>
        </pc:sldLayoutChg>
        <pc:sldLayoutChg chg="add del">
          <pc:chgData name="Oliver Smith" userId="S::oliver.smith@students.plymouth.ac.uk::1be6582b-2447-4367-8070-e7a920f79007" providerId="AD" clId="Web-{6EEDE586-8E64-492A-8B44-590F0A5BA64F}" dt="2021-11-18T14:47:16.140" v="6"/>
          <pc:sldLayoutMkLst>
            <pc:docMk/>
            <pc:sldMasterMk cId="3203237830" sldId="2147483711"/>
            <pc:sldLayoutMk cId="2796460182" sldId="2147483709"/>
          </pc:sldLayoutMkLst>
        </pc:sldLayoutChg>
        <pc:sldLayoutChg chg="add del">
          <pc:chgData name="Oliver Smith" userId="S::oliver.smith@students.plymouth.ac.uk::1be6582b-2447-4367-8070-e7a920f79007" providerId="AD" clId="Web-{6EEDE586-8E64-492A-8B44-590F0A5BA64F}" dt="2021-11-18T14:47:16.140" v="6"/>
          <pc:sldLayoutMkLst>
            <pc:docMk/>
            <pc:sldMasterMk cId="3203237830" sldId="2147483711"/>
            <pc:sldLayoutMk cId="2492330759" sldId="2147483710"/>
          </pc:sldLayoutMkLst>
        </pc:sldLayoutChg>
      </pc:sldMasterChg>
      <pc:sldMasterChg chg="add addSldLayout modSldLayout">
        <pc:chgData name="Oliver Smith" userId="S::oliver.smith@students.plymouth.ac.uk::1be6582b-2447-4367-8070-e7a920f79007" providerId="AD" clId="Web-{6EEDE586-8E64-492A-8B44-590F0A5BA64F}" dt="2021-11-18T14:47:16.140" v="6"/>
        <pc:sldMasterMkLst>
          <pc:docMk/>
          <pc:sldMasterMk cId="537344997" sldId="2147483712"/>
        </pc:sldMasterMkLst>
        <pc:sldLayoutChg chg="add mod replId">
          <pc:chgData name="Oliver Smith" userId="S::oliver.smith@students.plymouth.ac.uk::1be6582b-2447-4367-8070-e7a920f79007" providerId="AD" clId="Web-{6EEDE586-8E64-492A-8B44-590F0A5BA64F}" dt="2021-11-18T14:47:16.140" v="6"/>
          <pc:sldLayoutMkLst>
            <pc:docMk/>
            <pc:sldMasterMk cId="537344997" sldId="2147483712"/>
            <pc:sldLayoutMk cId="4147618747" sldId="2147483713"/>
          </pc:sldLayoutMkLst>
        </pc:sldLayoutChg>
        <pc:sldLayoutChg chg="add mod replId">
          <pc:chgData name="Oliver Smith" userId="S::oliver.smith@students.plymouth.ac.uk::1be6582b-2447-4367-8070-e7a920f79007" providerId="AD" clId="Web-{6EEDE586-8E64-492A-8B44-590F0A5BA64F}" dt="2021-11-18T14:47:16.140" v="6"/>
          <pc:sldLayoutMkLst>
            <pc:docMk/>
            <pc:sldMasterMk cId="537344997" sldId="2147483712"/>
            <pc:sldLayoutMk cId="1535836945" sldId="2147483714"/>
          </pc:sldLayoutMkLst>
        </pc:sldLayoutChg>
        <pc:sldLayoutChg chg="add mod replId">
          <pc:chgData name="Oliver Smith" userId="S::oliver.smith@students.plymouth.ac.uk::1be6582b-2447-4367-8070-e7a920f79007" providerId="AD" clId="Web-{6EEDE586-8E64-492A-8B44-590F0A5BA64F}" dt="2021-11-18T14:47:16.140" v="6"/>
          <pc:sldLayoutMkLst>
            <pc:docMk/>
            <pc:sldMasterMk cId="537344997" sldId="2147483712"/>
            <pc:sldLayoutMk cId="1498844516" sldId="2147483715"/>
          </pc:sldLayoutMkLst>
        </pc:sldLayoutChg>
        <pc:sldLayoutChg chg="add mod replId">
          <pc:chgData name="Oliver Smith" userId="S::oliver.smith@students.plymouth.ac.uk::1be6582b-2447-4367-8070-e7a920f79007" providerId="AD" clId="Web-{6EEDE586-8E64-492A-8B44-590F0A5BA64F}" dt="2021-11-18T14:47:16.140" v="6"/>
          <pc:sldLayoutMkLst>
            <pc:docMk/>
            <pc:sldMasterMk cId="537344997" sldId="2147483712"/>
            <pc:sldLayoutMk cId="2459245979" sldId="2147483716"/>
          </pc:sldLayoutMkLst>
        </pc:sldLayoutChg>
        <pc:sldLayoutChg chg="add mod replId">
          <pc:chgData name="Oliver Smith" userId="S::oliver.smith@students.plymouth.ac.uk::1be6582b-2447-4367-8070-e7a920f79007" providerId="AD" clId="Web-{6EEDE586-8E64-492A-8B44-590F0A5BA64F}" dt="2021-11-18T14:47:16.140" v="6"/>
          <pc:sldLayoutMkLst>
            <pc:docMk/>
            <pc:sldMasterMk cId="537344997" sldId="2147483712"/>
            <pc:sldLayoutMk cId="468132241" sldId="2147483717"/>
          </pc:sldLayoutMkLst>
        </pc:sldLayoutChg>
        <pc:sldLayoutChg chg="add mod replId">
          <pc:chgData name="Oliver Smith" userId="S::oliver.smith@students.plymouth.ac.uk::1be6582b-2447-4367-8070-e7a920f79007" providerId="AD" clId="Web-{6EEDE586-8E64-492A-8B44-590F0A5BA64F}" dt="2021-11-18T14:47:16.140" v="6"/>
          <pc:sldLayoutMkLst>
            <pc:docMk/>
            <pc:sldMasterMk cId="537344997" sldId="2147483712"/>
            <pc:sldLayoutMk cId="2139808519" sldId="2147483718"/>
          </pc:sldLayoutMkLst>
        </pc:sldLayoutChg>
        <pc:sldLayoutChg chg="add mod replId">
          <pc:chgData name="Oliver Smith" userId="S::oliver.smith@students.plymouth.ac.uk::1be6582b-2447-4367-8070-e7a920f79007" providerId="AD" clId="Web-{6EEDE586-8E64-492A-8B44-590F0A5BA64F}" dt="2021-11-18T14:47:16.140" v="6"/>
          <pc:sldLayoutMkLst>
            <pc:docMk/>
            <pc:sldMasterMk cId="537344997" sldId="2147483712"/>
            <pc:sldLayoutMk cId="348139281" sldId="2147483719"/>
          </pc:sldLayoutMkLst>
        </pc:sldLayoutChg>
        <pc:sldLayoutChg chg="add mod replId">
          <pc:chgData name="Oliver Smith" userId="S::oliver.smith@students.plymouth.ac.uk::1be6582b-2447-4367-8070-e7a920f79007" providerId="AD" clId="Web-{6EEDE586-8E64-492A-8B44-590F0A5BA64F}" dt="2021-11-18T14:47:16.140" v="6"/>
          <pc:sldLayoutMkLst>
            <pc:docMk/>
            <pc:sldMasterMk cId="537344997" sldId="2147483712"/>
            <pc:sldLayoutMk cId="1054240228" sldId="2147483720"/>
          </pc:sldLayoutMkLst>
        </pc:sldLayoutChg>
        <pc:sldLayoutChg chg="add mod replId">
          <pc:chgData name="Oliver Smith" userId="S::oliver.smith@students.plymouth.ac.uk::1be6582b-2447-4367-8070-e7a920f79007" providerId="AD" clId="Web-{6EEDE586-8E64-492A-8B44-590F0A5BA64F}" dt="2021-11-18T14:47:16.140" v="6"/>
          <pc:sldLayoutMkLst>
            <pc:docMk/>
            <pc:sldMasterMk cId="537344997" sldId="2147483712"/>
            <pc:sldLayoutMk cId="2474990313" sldId="2147483721"/>
          </pc:sldLayoutMkLst>
        </pc:sldLayoutChg>
        <pc:sldLayoutChg chg="add mod replId">
          <pc:chgData name="Oliver Smith" userId="S::oliver.smith@students.plymouth.ac.uk::1be6582b-2447-4367-8070-e7a920f79007" providerId="AD" clId="Web-{6EEDE586-8E64-492A-8B44-590F0A5BA64F}" dt="2021-11-18T14:47:16.140" v="6"/>
          <pc:sldLayoutMkLst>
            <pc:docMk/>
            <pc:sldMasterMk cId="537344997" sldId="2147483712"/>
            <pc:sldLayoutMk cId="1084541710" sldId="2147483722"/>
          </pc:sldLayoutMkLst>
        </pc:sldLayoutChg>
        <pc:sldLayoutChg chg="add mod replId">
          <pc:chgData name="Oliver Smith" userId="S::oliver.smith@students.plymouth.ac.uk::1be6582b-2447-4367-8070-e7a920f79007" providerId="AD" clId="Web-{6EEDE586-8E64-492A-8B44-590F0A5BA64F}" dt="2021-11-18T14:47:16.140" v="6"/>
          <pc:sldLayoutMkLst>
            <pc:docMk/>
            <pc:sldMasterMk cId="537344997" sldId="2147483712"/>
            <pc:sldLayoutMk cId="1028201203" sldId="2147483723"/>
          </pc:sldLayoutMkLst>
        </pc:sldLayoutChg>
      </pc:sldMasterChg>
    </pc:docChg>
  </pc:docChgLst>
  <pc:docChgLst>
    <pc:chgData name="Oliver Smith" userId="S::oliver.smith@students.plymouth.ac.uk::1be6582b-2447-4367-8070-e7a920f79007" providerId="AD" clId="Web-{1AB16E5B-C0EF-5747-8EFC-2615F2582674}"/>
    <pc:docChg chg="modSld">
      <pc:chgData name="Oliver Smith" userId="S::oliver.smith@students.plymouth.ac.uk::1be6582b-2447-4367-8070-e7a920f79007" providerId="AD" clId="Web-{1AB16E5B-C0EF-5747-8EFC-2615F2582674}" dt="2021-11-20T17:19:13.576" v="17"/>
      <pc:docMkLst>
        <pc:docMk/>
      </pc:docMkLst>
      <pc:sldChg chg="addSp delSp modSp">
        <pc:chgData name="Oliver Smith" userId="S::oliver.smith@students.plymouth.ac.uk::1be6582b-2447-4367-8070-e7a920f79007" providerId="AD" clId="Web-{1AB16E5B-C0EF-5747-8EFC-2615F2582674}" dt="2021-11-20T17:19:13.576" v="17"/>
        <pc:sldMkLst>
          <pc:docMk/>
          <pc:sldMk cId="2810118138" sldId="275"/>
        </pc:sldMkLst>
        <pc:spChg chg="mod">
          <ac:chgData name="Oliver Smith" userId="S::oliver.smith@students.plymouth.ac.uk::1be6582b-2447-4367-8070-e7a920f79007" providerId="AD" clId="Web-{1AB16E5B-C0EF-5747-8EFC-2615F2582674}" dt="2021-11-20T17:16:47.599" v="10" actId="14100"/>
          <ac:spMkLst>
            <pc:docMk/>
            <pc:sldMk cId="2810118138" sldId="275"/>
            <ac:spMk id="4" creationId="{638C0291-BFAC-4330-8BAD-E628E895AECB}"/>
          </ac:spMkLst>
        </pc:spChg>
        <pc:spChg chg="mod">
          <ac:chgData name="Oliver Smith" userId="S::oliver.smith@students.plymouth.ac.uk::1be6582b-2447-4367-8070-e7a920f79007" providerId="AD" clId="Web-{1AB16E5B-C0EF-5747-8EFC-2615F2582674}" dt="2021-11-20T17:16:56.927" v="12" actId="1076"/>
          <ac:spMkLst>
            <pc:docMk/>
            <pc:sldMk cId="2810118138" sldId="275"/>
            <ac:spMk id="9" creationId="{00000000-0000-0000-0000-000000000000}"/>
          </ac:spMkLst>
        </pc:spChg>
        <pc:spChg chg="mod">
          <ac:chgData name="Oliver Smith" userId="S::oliver.smith@students.plymouth.ac.uk::1be6582b-2447-4367-8070-e7a920f79007" providerId="AD" clId="Web-{1AB16E5B-C0EF-5747-8EFC-2615F2582674}" dt="2021-11-20T17:16:52.739" v="11" actId="1076"/>
          <ac:spMkLst>
            <pc:docMk/>
            <pc:sldMk cId="2810118138" sldId="275"/>
            <ac:spMk id="10" creationId="{00000000-0000-0000-0000-000000000000}"/>
          </ac:spMkLst>
        </pc:spChg>
        <pc:picChg chg="add del mod">
          <ac:chgData name="Oliver Smith" userId="S::oliver.smith@students.plymouth.ac.uk::1be6582b-2447-4367-8070-e7a920f79007" providerId="AD" clId="Web-{1AB16E5B-C0EF-5747-8EFC-2615F2582674}" dt="2021-11-20T17:19:13.576" v="17"/>
          <ac:picMkLst>
            <pc:docMk/>
            <pc:sldMk cId="2810118138" sldId="275"/>
            <ac:picMk id="3" creationId="{BB4DC1F0-A1F5-4CC0-B7EF-AE382CA6E90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11/24/2021</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147618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F4E5243-F52A-4D37-9694-EB26C6C31910}" type="datetimeFigureOut">
              <a:rPr lang="en-US" dirty="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84541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A77B6E1-634A-48DC-9E8B-D894023267EF}" type="datetimeFigureOut">
              <a:rPr lang="en-US" dirty="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28201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2D3E9E-A95C-48F2-B4BF-A71542E0BE9A}" type="datetimeFigureOut">
              <a:rPr lang="en-US" dirty="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35836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98844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12952B5-7A2F-4CC8-B7CE-9234E21C2837}" type="datetimeFigureOut">
              <a:rPr lang="en-US" dirty="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59245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E1DA07A-9201-4B4B-BAF2-015AFA30F520}" type="datetimeFigureOut">
              <a:rPr lang="en-US" dirty="0"/>
              <a:t>11/24/2021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6813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11/24/2021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39808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11/24/2021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139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05424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11/24/2021</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7499031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11/24/2021</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3734499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video" Target="https://www.youtube.com/embed/O7U3sX_ubGc" TargetMode="External"/><Relationship Id="rId7" Type="http://schemas.openxmlformats.org/officeDocument/2006/relationships/image" Target="../media/image18.jpeg"/><Relationship Id="rId2" Type="http://schemas.openxmlformats.org/officeDocument/2006/relationships/video" Target="https://www.youtube.com/embed/vOssEL1xqNs" TargetMode="External"/><Relationship Id="rId1" Type="http://schemas.openxmlformats.org/officeDocument/2006/relationships/video" Target="https://www.youtube.com/embed/gBYqOBdIcaY" TargetMode="External"/><Relationship Id="rId6" Type="http://schemas.openxmlformats.org/officeDocument/2006/relationships/hyperlink" Target="https://www.coppeliarobotics.com/citingPapers" TargetMode="External"/><Relationship Id="rId5" Type="http://schemas.openxmlformats.org/officeDocument/2006/relationships/hyperlink" Target="https://cyberbotics.com/doc/guide/atlas" TargetMode="External"/><Relationship Id="rId4" Type="http://schemas.openxmlformats.org/officeDocument/2006/relationships/slideLayout" Target="../slideLayouts/slideLayout2.xml"/><Relationship Id="rId9"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cyberbotics.com/doc/guide/index"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hyperlink" Target="http://simspark.sourceforge.net/" TargetMode="External"/><Relationship Id="rId18" Type="http://schemas.openxmlformats.org/officeDocument/2006/relationships/hyperlink" Target="http://www.mitchellspryn.com/2019/12/30/Using-Unreal-For-Robotic-Simulation.html" TargetMode="External"/><Relationship Id="rId3" Type="http://schemas.openxmlformats.org/officeDocument/2006/relationships/video" Target="https://www.youtube.com/embed/rSf2_1NMg0Y" TargetMode="External"/><Relationship Id="rId7" Type="http://schemas.openxmlformats.org/officeDocument/2006/relationships/image" Target="../media/image27.gif"/><Relationship Id="rId12" Type="http://schemas.openxmlformats.org/officeDocument/2006/relationships/hyperlink" Target="http://openrave.org/" TargetMode="External"/><Relationship Id="rId17" Type="http://schemas.openxmlformats.org/officeDocument/2006/relationships/image" Target="../media/image30.jpeg"/><Relationship Id="rId2" Type="http://schemas.openxmlformats.org/officeDocument/2006/relationships/video" Target="https://www.youtube.com/embed/g59nSURxYgk" TargetMode="External"/><Relationship Id="rId16" Type="http://schemas.openxmlformats.org/officeDocument/2006/relationships/image" Target="../media/image29.jpeg"/><Relationship Id="rId1" Type="http://schemas.openxmlformats.org/officeDocument/2006/relationships/video" Target="https://www.youtube.com/embed/oTawvlYnYiI" TargetMode="External"/><Relationship Id="rId6" Type="http://schemas.openxmlformats.org/officeDocument/2006/relationships/hyperlink" Target="https://robodk.com/" TargetMode="External"/><Relationship Id="rId11" Type="http://schemas.openxmlformats.org/officeDocument/2006/relationships/hyperlink" Target="https://drake.mit.edu/" TargetMode="External"/><Relationship Id="rId5" Type="http://schemas.openxmlformats.org/officeDocument/2006/relationships/slideLayout" Target="../slideLayouts/slideLayout2.xml"/><Relationship Id="rId15" Type="http://schemas.openxmlformats.org/officeDocument/2006/relationships/hyperlink" Target="http://sarge.sourceforge.net/page11/page11.html" TargetMode="External"/><Relationship Id="rId10" Type="http://schemas.openxmlformats.org/officeDocument/2006/relationships/hyperlink" Target="https://raisim.com/" TargetMode="External"/><Relationship Id="rId19" Type="http://schemas.openxmlformats.org/officeDocument/2006/relationships/image" Target="../media/image31.jpeg"/><Relationship Id="rId4" Type="http://schemas.openxmlformats.org/officeDocument/2006/relationships/video" Target="https://www.youtube.com/embed/OOJ_nfpxYEo" TargetMode="External"/><Relationship Id="rId9" Type="http://schemas.openxmlformats.org/officeDocument/2006/relationships/hyperlink" Target="https://mujoco.org/" TargetMode="External"/><Relationship Id="rId14" Type="http://schemas.openxmlformats.org/officeDocument/2006/relationships/hyperlink" Target="https://sourceforge.net/projects/usarsim/"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HLFfAnheun8" TargetMode="External"/><Relationship Id="rId1" Type="http://schemas.openxmlformats.org/officeDocument/2006/relationships/video" Target="https://www.youtube.com/embed/YCpkLvj1wQA" TargetMode="External"/><Relationship Id="rId5" Type="http://schemas.openxmlformats.org/officeDocument/2006/relationships/image" Target="../media/image33.jpe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2" Type="http://schemas.openxmlformats.org/officeDocument/2006/relationships/hyperlink" Target="https://cyberbotics.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yberbotics.com/doc/guide/getting-started-with-webots" TargetMode="External"/><Relationship Id="rId2" Type="http://schemas.openxmlformats.org/officeDocument/2006/relationships/hyperlink" Target="https://cyberbotics.com/doc/guide/tutorials"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paceMaster85/fusion2urdf"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paceMaster85/fusion2urdf" TargetMode="External"/><Relationship Id="rId2" Type="http://schemas.openxmlformats.org/officeDocument/2006/relationships/hyperlink" Target="https://github.com/Daemongear/RobotSimulator" TargetMode="External"/><Relationship Id="rId1" Type="http://schemas.openxmlformats.org/officeDocument/2006/relationships/slideLayout" Target="../slideLayouts/slideLayout2.xml"/><Relationship Id="rId4" Type="http://schemas.openxmlformats.org/officeDocument/2006/relationships/hyperlink" Target="https://github.com/cyberbotics/urdf2webo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wiki.ros.org/ROS/Tutorials#Beginner_Level" TargetMode="External"/><Relationship Id="rId3" Type="http://schemas.openxmlformats.org/officeDocument/2006/relationships/hyperlink" Target="https://cyberbotics.com/doc/guide/tutorial-9-using-ros?tab-language=c" TargetMode="External"/><Relationship Id="rId7" Type="http://schemas.openxmlformats.org/officeDocument/2006/relationships/hyperlink" Target="http://wiki.ros.org/melodic/Installation/Ubuntu" TargetMode="External"/><Relationship Id="rId2" Type="http://schemas.openxmlformats.org/officeDocument/2006/relationships/hyperlink" Target="https://cyberbotics.com/doc/guide/tutorials" TargetMode="External"/><Relationship Id="rId1" Type="http://schemas.openxmlformats.org/officeDocument/2006/relationships/slideLayout" Target="../slideLayouts/slideLayout2.xml"/><Relationship Id="rId6" Type="http://schemas.openxmlformats.org/officeDocument/2006/relationships/hyperlink" Target="https://ubuntu.com/tutorials/create-a-usb-stick-on-windows" TargetMode="External"/><Relationship Id="rId5" Type="http://schemas.openxmlformats.org/officeDocument/2006/relationships/hyperlink" Target="http://wiki.ros.org/urdf/Tutorials/Building%20a%20Movable%20Robot%20Model%20with%20URDF" TargetMode="External"/><Relationship Id="rId10" Type="http://schemas.openxmlformats.org/officeDocument/2006/relationships/hyperlink" Target="http://wiki.ros.org/webots_ros" TargetMode="External"/><Relationship Id="rId4" Type="http://schemas.openxmlformats.org/officeDocument/2006/relationships/hyperlink" Target="http://wiki.ros.org/ROS/Tutorials" TargetMode="External"/><Relationship Id="rId9" Type="http://schemas.openxmlformats.org/officeDocument/2006/relationships/hyperlink" Target="https://cyberbotics.com/doc/guide/installation-procedure#installation-on-linux"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cyberbotics.com/doc/guide/installation-procedure#installation-on-linux" TargetMode="External"/><Relationship Id="rId3" Type="http://schemas.openxmlformats.org/officeDocument/2006/relationships/hyperlink" Target="https://cyberbotics.com/doc/guide/tutorials" TargetMode="External"/><Relationship Id="rId7" Type="http://schemas.openxmlformats.org/officeDocument/2006/relationships/hyperlink" Target="http://wiki.ros.org/ROS/Tutorials#Beginner_Level" TargetMode="External"/><Relationship Id="rId2" Type="http://schemas.openxmlformats.org/officeDocument/2006/relationships/hyperlink" Target="http://wiki.ros.org/urdf/Tutorials/Building%20a%20Movable%20Robot%20Model%20with%20URDF" TargetMode="External"/><Relationship Id="rId1" Type="http://schemas.openxmlformats.org/officeDocument/2006/relationships/slideLayout" Target="../slideLayouts/slideLayout2.xml"/><Relationship Id="rId6" Type="http://schemas.openxmlformats.org/officeDocument/2006/relationships/hyperlink" Target="http://wiki.ros.org/melodic/Installation/Ubuntu" TargetMode="External"/><Relationship Id="rId5" Type="http://schemas.openxmlformats.org/officeDocument/2006/relationships/hyperlink" Target="https://ubuntu.com/tutorials/create-a-usb-stick-on-windows" TargetMode="External"/><Relationship Id="rId4" Type="http://schemas.openxmlformats.org/officeDocument/2006/relationships/hyperlink" Target="http://wiki.ros.org/ROS/Tutorials" TargetMode="External"/><Relationship Id="rId9" Type="http://schemas.openxmlformats.org/officeDocument/2006/relationships/hyperlink" Target="http://wiki.ros.org/webots_ros"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Scientific_modelling" TargetMode="External"/><Relationship Id="rId3" Type="http://schemas.openxmlformats.org/officeDocument/2006/relationships/hyperlink" Target="https://en.wikipedia.org/wiki/Conceptual_model" TargetMode="External"/><Relationship Id="rId7" Type="http://schemas.openxmlformats.org/officeDocument/2006/relationships/hyperlink" Target="https://en.wikipedia.org/wiki/Simulation#cite_note-:3-2" TargetMode="External"/><Relationship Id="rId2" Type="http://schemas.openxmlformats.org/officeDocument/2006/relationships/hyperlink" Target="https://en.wikipedia.org/wiki/Simulation#cite_note-definition-1" TargetMode="External"/><Relationship Id="rId1" Type="http://schemas.openxmlformats.org/officeDocument/2006/relationships/slideLayout" Target="../slideLayouts/slideLayout2.xml"/><Relationship Id="rId6" Type="http://schemas.openxmlformats.org/officeDocument/2006/relationships/hyperlink" Target="https://en.wikipedia.org/wiki/Safety_engineering" TargetMode="External"/><Relationship Id="rId11" Type="http://schemas.openxmlformats.org/officeDocument/2006/relationships/hyperlink" Target="https://en.wikipedia.org/wiki/Simulation" TargetMode="External"/><Relationship Id="rId5" Type="http://schemas.openxmlformats.org/officeDocument/2006/relationships/hyperlink" Target="https://en.wikipedia.org/wiki/Performance_tuning" TargetMode="External"/><Relationship Id="rId10" Type="http://schemas.openxmlformats.org/officeDocument/2006/relationships/hyperlink" Target="https://en.wikipedia.org/wiki/Simulation#cite_note-4" TargetMode="External"/><Relationship Id="rId4" Type="http://schemas.openxmlformats.org/officeDocument/2006/relationships/hyperlink" Target="https://en.wikipedia.org/wiki/Computer_simulation" TargetMode="External"/><Relationship Id="rId9" Type="http://schemas.openxmlformats.org/officeDocument/2006/relationships/hyperlink" Target="https://en.wikipedia.org/wiki/Simulation#cite_note-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hyperlink" Target="http://www.physics.smu.edu/fattarus/ballistic.html"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3D_modeling" TargetMode="External"/><Relationship Id="rId7" Type="http://schemas.openxmlformats.org/officeDocument/2006/relationships/hyperlink" Target="https://en.wikipedia.org/wiki/Robotics_simulator" TargetMode="External"/><Relationship Id="rId2" Type="http://schemas.openxmlformats.org/officeDocument/2006/relationships/hyperlink" Target="https://en.wikipedia.org/wiki/Robot" TargetMode="External"/><Relationship Id="rId1" Type="http://schemas.openxmlformats.org/officeDocument/2006/relationships/slideLayout" Target="../slideLayouts/slideLayout2.xml"/><Relationship Id="rId6" Type="http://schemas.openxmlformats.org/officeDocument/2006/relationships/hyperlink" Target="https://en.wikipedia.org/wiki/Industrial_robot" TargetMode="External"/><Relationship Id="rId5" Type="http://schemas.openxmlformats.org/officeDocument/2006/relationships/hyperlink" Target="https://en.wikipedia.org/wiki/Debugged" TargetMode="External"/><Relationship Id="rId4" Type="http://schemas.openxmlformats.org/officeDocument/2006/relationships/hyperlink" Target="https://en.wikipedia.org/wiki/Physics_engin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3D_modeling" TargetMode="External"/><Relationship Id="rId7" Type="http://schemas.openxmlformats.org/officeDocument/2006/relationships/hyperlink" Target="https://en.wikipedia.org/wiki/Robotics_simulator" TargetMode="External"/><Relationship Id="rId2" Type="http://schemas.openxmlformats.org/officeDocument/2006/relationships/hyperlink" Target="https://en.wikipedia.org/wiki/Robot" TargetMode="External"/><Relationship Id="rId1" Type="http://schemas.openxmlformats.org/officeDocument/2006/relationships/slideLayout" Target="../slideLayouts/slideLayout2.xml"/><Relationship Id="rId6" Type="http://schemas.openxmlformats.org/officeDocument/2006/relationships/hyperlink" Target="https://en.wikipedia.org/wiki/Industrial_robot" TargetMode="External"/><Relationship Id="rId5" Type="http://schemas.openxmlformats.org/officeDocument/2006/relationships/hyperlink" Target="https://en.wikipedia.org/wiki/Debugged" TargetMode="External"/><Relationship Id="rId4" Type="http://schemas.openxmlformats.org/officeDocument/2006/relationships/hyperlink" Target="https://en.wikipedia.org/wiki/Physics_engine"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ready-robotics.com/software/forge-os" TargetMode="External"/><Relationship Id="rId3" Type="http://schemas.openxmlformats.org/officeDocument/2006/relationships/slideLayout" Target="../slideLayouts/slideLayout2.xml"/><Relationship Id="rId7" Type="http://schemas.openxmlformats.org/officeDocument/2006/relationships/hyperlink" Target="https://www.robologix.com/" TargetMode="External"/><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plm.automation.siemens.com/global/en/products/tecnomatix/" TargetMode="External"/><Relationship Id="rId11" Type="http://schemas.openxmlformats.org/officeDocument/2006/relationships/image" Target="../media/image16.png"/><Relationship Id="rId5" Type="http://schemas.openxmlformats.org/officeDocument/2006/relationships/hyperlink" Target="https://www.visualcomponents.com/" TargetMode="External"/><Relationship Id="rId10" Type="http://schemas.openxmlformats.org/officeDocument/2006/relationships/image" Target="../media/image15.png"/><Relationship Id="rId4" Type="http://schemas.openxmlformats.org/officeDocument/2006/relationships/hyperlink" Target="https://www.visualcomponents.com/resources/blog/robot-simulation-software-everything-you-need-to-know/" TargetMode="Externa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295525" y="1743075"/>
            <a:ext cx="14487525" cy="5114925"/>
          </a:xfrm>
          <a:prstGeom prst="rect">
            <a:avLst/>
          </a:prstGeom>
        </p:spPr>
      </p:pic>
      <p:sp>
        <p:nvSpPr>
          <p:cNvPr id="2" name="Title 1">
            <a:extLst>
              <a:ext uri="{FF2B5EF4-FFF2-40B4-BE49-F238E27FC236}">
                <a16:creationId xmlns:a16="http://schemas.microsoft.com/office/drawing/2014/main" id="{45BB8BE1-9FA5-4D40-BA28-196EE30BCDE1}"/>
              </a:ext>
            </a:extLst>
          </p:cNvPr>
          <p:cNvSpPr>
            <a:spLocks noGrp="1"/>
          </p:cNvSpPr>
          <p:nvPr>
            <p:ph type="title"/>
          </p:nvPr>
        </p:nvSpPr>
        <p:spPr>
          <a:xfrm>
            <a:off x="6387353" y="2288700"/>
            <a:ext cx="5298141" cy="2485005"/>
          </a:xfrm>
        </p:spPr>
        <p:txBody>
          <a:bodyPr>
            <a:normAutofit/>
          </a:bodyPr>
          <a:lstStyle/>
          <a:p>
            <a:r>
              <a:rPr lang="en-US" sz="8800" b="1" dirty="0">
                <a:solidFill>
                  <a:schemeClr val="bg1"/>
                </a:solidFill>
                <a:cs typeface="Calibri Light"/>
              </a:rPr>
              <a:t>Robots in Simulation</a:t>
            </a:r>
            <a:endParaRPr lang="en-US" sz="8800" b="1" dirty="0">
              <a:solidFill>
                <a:schemeClr val="bg1"/>
              </a:solidFill>
            </a:endParaRPr>
          </a:p>
        </p:txBody>
      </p:sp>
      <p:sp>
        <p:nvSpPr>
          <p:cNvPr id="7" name="Subtitle 2"/>
          <p:cNvSpPr txBox="1">
            <a:spLocks/>
          </p:cNvSpPr>
          <p:nvPr/>
        </p:nvSpPr>
        <p:spPr>
          <a:xfrm>
            <a:off x="6689555" y="4773705"/>
            <a:ext cx="3837132" cy="1645920"/>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800" dirty="0">
                <a:solidFill>
                  <a:srgbClr val="FFFFFF"/>
                </a:solidFill>
                <a:cs typeface="Calibri Light"/>
              </a:rPr>
              <a:t>Olly Smith</a:t>
            </a:r>
            <a:endParaRPr lang="en-US" sz="1800" dirty="0">
              <a:solidFill>
                <a:srgbClr val="FFFFFF"/>
              </a:solidFill>
            </a:endParaRPr>
          </a:p>
        </p:txBody>
      </p:sp>
      <p:pic>
        <p:nvPicPr>
          <p:cNvPr id="10" name="Picture 2" descr="https://raw.githubusercontent.com/cyberbotics/webots_ros2/master/docs/co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22336" cy="240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4165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723548" y="1624961"/>
            <a:ext cx="10772775" cy="1658198"/>
          </a:xfrm>
        </p:spPr>
        <p:txBody>
          <a:bodyPr/>
          <a:lstStyle/>
          <a:p>
            <a:pPr algn="ctr"/>
            <a:r>
              <a:rPr lang="en-US" i="1" dirty="0" smtClean="0">
                <a:ea typeface="+mj-lt"/>
                <a:cs typeface="+mj-lt"/>
              </a:rPr>
              <a:t>A brief pause</a:t>
            </a:r>
            <a:br>
              <a:rPr lang="en-US" i="1" dirty="0" smtClean="0">
                <a:ea typeface="+mj-lt"/>
                <a:cs typeface="+mj-lt"/>
              </a:rPr>
            </a:br>
            <a:r>
              <a:rPr lang="en-US" sz="2800" i="1" dirty="0">
                <a:ea typeface="+mj-lt"/>
                <a:cs typeface="+mj-lt"/>
              </a:rPr>
              <a:t>A</a:t>
            </a:r>
            <a:r>
              <a:rPr lang="en-US" sz="2800" i="1" dirty="0" smtClean="0">
                <a:ea typeface="+mj-lt"/>
                <a:cs typeface="+mj-lt"/>
              </a:rPr>
              <a:t>ny questions?</a:t>
            </a:r>
            <a:endParaRPr lang="en-US" i="1" dirty="0">
              <a:cs typeface="Calibri Light" panose="020F0302020204030204"/>
            </a:endParaRPr>
          </a:p>
        </p:txBody>
      </p:sp>
      <p:sp>
        <p:nvSpPr>
          <p:cNvPr id="3" name="Rectangle 2"/>
          <p:cNvSpPr/>
          <p:nvPr/>
        </p:nvSpPr>
        <p:spPr>
          <a:xfrm>
            <a:off x="3361620" y="4629034"/>
            <a:ext cx="5536196" cy="738664"/>
          </a:xfrm>
          <a:prstGeom prst="rect">
            <a:avLst/>
          </a:prstGeom>
        </p:spPr>
        <p:txBody>
          <a:bodyPr wrap="none">
            <a:spAutoFit/>
          </a:bodyPr>
          <a:lstStyle/>
          <a:p>
            <a:r>
              <a:rPr lang="en-US" sz="2400" i="1" dirty="0" smtClean="0">
                <a:solidFill>
                  <a:schemeClr val="accent1">
                    <a:lumMod val="75000"/>
                  </a:schemeClr>
                </a:solidFill>
                <a:cs typeface="Calibri Light"/>
              </a:rPr>
              <a:t>Next up…</a:t>
            </a:r>
            <a:r>
              <a:rPr lang="en-US" sz="2400" i="1" dirty="0">
                <a:solidFill>
                  <a:schemeClr val="accent1">
                    <a:lumMod val="75000"/>
                  </a:schemeClr>
                </a:solidFill>
                <a:cs typeface="Calibri Light"/>
              </a:rPr>
              <a:t>	</a:t>
            </a:r>
            <a:r>
              <a:rPr lang="en-US" sz="2400" i="1" dirty="0" smtClean="0">
                <a:solidFill>
                  <a:schemeClr val="accent1">
                    <a:lumMod val="75000"/>
                  </a:schemeClr>
                </a:solidFill>
                <a:cs typeface="Calibri Light"/>
              </a:rPr>
              <a:t>What is a </a:t>
            </a:r>
            <a:r>
              <a:rPr lang="en-US" sz="2400" b="1" i="1" dirty="0" smtClean="0">
                <a:solidFill>
                  <a:schemeClr val="accent1">
                    <a:lumMod val="75000"/>
                  </a:schemeClr>
                </a:solidFill>
                <a:cs typeface="Calibri Light"/>
              </a:rPr>
              <a:t>Robotics</a:t>
            </a:r>
            <a:r>
              <a:rPr lang="en-US" sz="2400" i="1" dirty="0" smtClean="0">
                <a:solidFill>
                  <a:schemeClr val="accent1">
                    <a:lumMod val="75000"/>
                  </a:schemeClr>
                </a:solidFill>
                <a:cs typeface="Calibri Light"/>
              </a:rPr>
              <a:t> Simulator</a:t>
            </a:r>
          </a:p>
          <a:p>
            <a:endParaRPr lang="en-US" i="1" dirty="0">
              <a:solidFill>
                <a:schemeClr val="accent1">
                  <a:lumMod val="75000"/>
                </a:schemeClr>
              </a:solidFill>
              <a:cs typeface="Calibri Light"/>
            </a:endParaRPr>
          </a:p>
        </p:txBody>
      </p:sp>
    </p:spTree>
    <p:extLst>
      <p:ext uri="{BB962C8B-B14F-4D97-AF65-F5344CB8AC3E}">
        <p14:creationId xmlns:p14="http://schemas.microsoft.com/office/powerpoint/2010/main" val="23522573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What is a </a:t>
            </a:r>
            <a:r>
              <a:rPr lang="en-US" b="1" i="1" dirty="0">
                <a:ea typeface="+mj-lt"/>
                <a:cs typeface="+mj-lt"/>
              </a:rPr>
              <a:t>Robotics</a:t>
            </a:r>
            <a:r>
              <a:rPr lang="en-US" dirty="0">
                <a:ea typeface="+mj-lt"/>
                <a:cs typeface="+mj-lt"/>
              </a:rPr>
              <a:t> Simulator? </a:t>
            </a:r>
            <a:r>
              <a:rPr lang="en-US" sz="2400" dirty="0">
                <a:ea typeface="+mj-lt"/>
                <a:cs typeface="+mj-lt"/>
              </a:rPr>
              <a:t>– </a:t>
            </a:r>
            <a:r>
              <a:rPr lang="en-US" sz="2400" dirty="0" smtClean="0">
                <a:ea typeface="+mj-lt"/>
                <a:cs typeface="+mj-lt"/>
              </a:rPr>
              <a:t>“the big three”</a:t>
            </a:r>
            <a:endParaRPr lang="en-US" sz="2800" dirty="0"/>
          </a:p>
        </p:txBody>
      </p:sp>
      <p:sp>
        <p:nvSpPr>
          <p:cNvPr id="4" name="Content Placeholder 2">
            <a:extLst>
              <a:ext uri="{FF2B5EF4-FFF2-40B4-BE49-F238E27FC236}">
                <a16:creationId xmlns:a16="http://schemas.microsoft.com/office/drawing/2014/main" id="{638C0291-BFAC-4330-8BAD-E628E895AECB}"/>
              </a:ext>
            </a:extLst>
          </p:cNvPr>
          <p:cNvSpPr txBox="1">
            <a:spLocks/>
          </p:cNvSpPr>
          <p:nvPr/>
        </p:nvSpPr>
        <p:spPr>
          <a:xfrm>
            <a:off x="0" y="1289013"/>
            <a:ext cx="4156102" cy="3045920"/>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800" dirty="0"/>
              <a:t>Ignition /</a:t>
            </a:r>
            <a:r>
              <a:rPr lang="en-US" sz="1800"/>
              <a:t> </a:t>
            </a:r>
            <a:r>
              <a:rPr lang="en-US" sz="1800">
                <a:solidFill>
                  <a:schemeClr val="accent1">
                    <a:lumMod val="75000"/>
                  </a:schemeClr>
                </a:solidFill>
              </a:rPr>
              <a:t>Ignition</a:t>
            </a:r>
            <a:r>
              <a:rPr lang="en-US" sz="1800" dirty="0"/>
              <a:t> </a:t>
            </a:r>
            <a:r>
              <a:rPr lang="en-US" sz="1200" dirty="0"/>
              <a:t>(formerly Gazebo)</a:t>
            </a:r>
          </a:p>
          <a:p>
            <a:pPr marL="285750" indent="-285750">
              <a:lnSpc>
                <a:spcPct val="100000"/>
              </a:lnSpc>
              <a:spcBef>
                <a:spcPts val="0"/>
              </a:spcBef>
              <a:buFont typeface="Arial" panose="020B0604020202020204" pitchFamily="34" charset="0"/>
              <a:buChar char="•"/>
            </a:pPr>
            <a:r>
              <a:rPr lang="en-US" sz="1200" dirty="0"/>
              <a:t>Est. Open Robotics 2012, spin off company from Willow Garage</a:t>
            </a:r>
          </a:p>
          <a:p>
            <a:pPr marL="285750" indent="-285750">
              <a:lnSpc>
                <a:spcPct val="100000"/>
              </a:lnSpc>
              <a:spcBef>
                <a:spcPts val="0"/>
              </a:spcBef>
              <a:buFont typeface="Arial" panose="020B0604020202020204" pitchFamily="34" charset="0"/>
              <a:buChar char="•"/>
            </a:pPr>
            <a:r>
              <a:rPr lang="en-US" sz="1200" dirty="0" err="1"/>
              <a:t>OpenSource</a:t>
            </a:r>
            <a:r>
              <a:rPr lang="en-US" sz="1200" dirty="0"/>
              <a:t> under Apache 2.0</a:t>
            </a:r>
          </a:p>
          <a:p>
            <a:pPr marL="285750" indent="-285750">
              <a:lnSpc>
                <a:spcPct val="100000"/>
              </a:lnSpc>
              <a:spcBef>
                <a:spcPts val="0"/>
              </a:spcBef>
              <a:buFont typeface="Arial" panose="020B0604020202020204" pitchFamily="34" charset="0"/>
              <a:buChar char="•"/>
            </a:pPr>
            <a:r>
              <a:rPr lang="en-US" sz="1200" dirty="0"/>
              <a:t>Ignition is the successor to Gazebo</a:t>
            </a:r>
          </a:p>
          <a:p>
            <a:pPr marL="285750" indent="-285750">
              <a:lnSpc>
                <a:spcPct val="100000"/>
              </a:lnSpc>
              <a:spcBef>
                <a:spcPts val="0"/>
              </a:spcBef>
              <a:buFont typeface="Arial" panose="020B0604020202020204" pitchFamily="34" charset="0"/>
              <a:buChar char="•"/>
            </a:pPr>
            <a:r>
              <a:rPr lang="en-US" sz="1200" dirty="0"/>
              <a:t>Ignition uses DART physics engine by default. Gazebo uses ODE</a:t>
            </a:r>
          </a:p>
          <a:p>
            <a:pPr marL="285750" indent="-285750">
              <a:lnSpc>
                <a:spcPct val="100000"/>
              </a:lnSpc>
              <a:spcBef>
                <a:spcPts val="0"/>
              </a:spcBef>
              <a:buFont typeface="Arial" panose="020B0604020202020204" pitchFamily="34" charset="0"/>
              <a:buChar char="•"/>
            </a:pPr>
            <a:r>
              <a:rPr lang="en-US" sz="1200" dirty="0"/>
              <a:t>Ignition custom visual rendering based on OGRE2.1</a:t>
            </a:r>
          </a:p>
          <a:p>
            <a:pPr marL="285750" indent="-285750">
              <a:lnSpc>
                <a:spcPct val="100000"/>
              </a:lnSpc>
              <a:spcBef>
                <a:spcPts val="0"/>
              </a:spcBef>
              <a:buFont typeface="Arial" panose="020B0604020202020204" pitchFamily="34" charset="0"/>
              <a:buChar char="•"/>
            </a:pPr>
            <a:endParaRPr lang="en-US" sz="1200" dirty="0"/>
          </a:p>
          <a:p>
            <a:pPr marL="285750" indent="-285750">
              <a:lnSpc>
                <a:spcPct val="100000"/>
              </a:lnSpc>
              <a:spcBef>
                <a:spcPts val="0"/>
              </a:spcBef>
              <a:buFont typeface="Arial" panose="020B0604020202020204" pitchFamily="34" charset="0"/>
              <a:buChar char="•"/>
            </a:pPr>
            <a:r>
              <a:rPr lang="en-GB" sz="1200" dirty="0"/>
              <a:t>DARPA Robotics Challenge (2012-15)</a:t>
            </a:r>
          </a:p>
          <a:p>
            <a:pPr marL="285750" indent="-285750">
              <a:lnSpc>
                <a:spcPct val="100000"/>
              </a:lnSpc>
              <a:spcBef>
                <a:spcPts val="0"/>
              </a:spcBef>
              <a:buFont typeface="Arial" panose="020B0604020202020204" pitchFamily="34" charset="0"/>
              <a:buChar char="•"/>
            </a:pPr>
            <a:r>
              <a:rPr lang="en-GB" sz="1200" dirty="0"/>
              <a:t>NASA Space Robotics Challenge (2016-17)</a:t>
            </a:r>
          </a:p>
          <a:p>
            <a:pPr marL="285750" indent="-285750">
              <a:lnSpc>
                <a:spcPct val="100000"/>
              </a:lnSpc>
              <a:spcBef>
                <a:spcPts val="0"/>
              </a:spcBef>
              <a:buFont typeface="Arial" panose="020B0604020202020204" pitchFamily="34" charset="0"/>
              <a:buChar char="•"/>
            </a:pPr>
            <a:r>
              <a:rPr lang="en-GB" sz="1200" dirty="0"/>
              <a:t>Agile Robotics for industrial automation competition (2016-20)</a:t>
            </a:r>
          </a:p>
          <a:p>
            <a:pPr marL="285750" indent="-285750">
              <a:lnSpc>
                <a:spcPct val="100000"/>
              </a:lnSpc>
              <a:spcBef>
                <a:spcPts val="0"/>
              </a:spcBef>
              <a:buFont typeface="Arial" panose="020B0604020202020204" pitchFamily="34" charset="0"/>
              <a:buChar char="•"/>
            </a:pPr>
            <a:r>
              <a:rPr lang="en-GB" sz="1200" dirty="0"/>
              <a:t>DARPA Service Academy Swarm Challenge (2016-17)</a:t>
            </a:r>
          </a:p>
          <a:p>
            <a:pPr marL="285750" indent="-285750">
              <a:lnSpc>
                <a:spcPct val="100000"/>
              </a:lnSpc>
              <a:spcBef>
                <a:spcPts val="0"/>
              </a:spcBef>
              <a:buFont typeface="Arial" panose="020B0604020202020204" pitchFamily="34" charset="0"/>
              <a:buChar char="•"/>
            </a:pPr>
            <a:r>
              <a:rPr lang="en-GB" sz="1200" dirty="0"/>
              <a:t>DARPA Subterranean Challenge (2018-21)</a:t>
            </a:r>
          </a:p>
        </p:txBody>
      </p:sp>
      <p:sp>
        <p:nvSpPr>
          <p:cNvPr id="9" name="Rectangle 8"/>
          <p:cNvSpPr/>
          <p:nvPr/>
        </p:nvSpPr>
        <p:spPr>
          <a:xfrm>
            <a:off x="8035897" y="1289013"/>
            <a:ext cx="4156103" cy="2400657"/>
          </a:xfrm>
          <a:prstGeom prst="rect">
            <a:avLst/>
          </a:prstGeom>
        </p:spPr>
        <p:txBody>
          <a:bodyPr wrap="square">
            <a:spAutoFit/>
          </a:bodyPr>
          <a:lstStyle/>
          <a:p>
            <a:pPr algn="ctr"/>
            <a:r>
              <a:rPr lang="en-US" dirty="0" smtClean="0">
                <a:solidFill>
                  <a:schemeClr val="accent1">
                    <a:lumMod val="75000"/>
                  </a:schemeClr>
                </a:solidFill>
              </a:rPr>
              <a:t>Webots</a:t>
            </a:r>
          </a:p>
          <a:p>
            <a:pPr marL="285750" indent="-285750">
              <a:buFont typeface="Arial" panose="020B0604020202020204" pitchFamily="34" charset="0"/>
              <a:buChar char="•"/>
            </a:pPr>
            <a:r>
              <a:rPr lang="en-US" sz="1200" dirty="0" smtClean="0"/>
              <a:t>Est. </a:t>
            </a:r>
            <a:r>
              <a:rPr lang="en-US" sz="1200" dirty="0" err="1" smtClean="0"/>
              <a:t>Cyberbotics</a:t>
            </a:r>
            <a:r>
              <a:rPr lang="en-US" sz="1200" dirty="0" smtClean="0"/>
              <a:t> 1998, spin off company from EPFL, Swiss University</a:t>
            </a:r>
          </a:p>
          <a:p>
            <a:pPr marL="285750" indent="-285750">
              <a:buFont typeface="Arial" panose="020B0604020202020204" pitchFamily="34" charset="0"/>
              <a:buChar char="•"/>
            </a:pPr>
            <a:r>
              <a:rPr lang="en-US" sz="1200" dirty="0" err="1" smtClean="0"/>
              <a:t>OpenSource</a:t>
            </a:r>
            <a:r>
              <a:rPr lang="en-US" sz="1200" dirty="0" smtClean="0"/>
              <a:t> under Apache 2.0, as of 2019</a:t>
            </a:r>
          </a:p>
          <a:p>
            <a:pPr marL="285750" indent="-285750">
              <a:buFont typeface="Arial" panose="020B0604020202020204" pitchFamily="34" charset="0"/>
              <a:buChar char="•"/>
            </a:pPr>
            <a:r>
              <a:rPr lang="en-US" sz="1200" dirty="0" smtClean="0"/>
              <a:t>Custom version of the Open Dynamics Engine (ODE) physics engine</a:t>
            </a:r>
          </a:p>
          <a:p>
            <a:pPr marL="285750" indent="-285750">
              <a:buFont typeface="Arial" panose="020B0604020202020204" pitchFamily="34" charset="0"/>
              <a:buChar char="•"/>
            </a:pPr>
            <a:r>
              <a:rPr lang="en-US" sz="1200" dirty="0" smtClean="0"/>
              <a:t>Custom visual rendering engine WREN, based of OpenGL 3.3</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smtClean="0"/>
              <a:t>Used in RoboCup Virtual Humanoid League</a:t>
            </a:r>
          </a:p>
          <a:p>
            <a:pPr marL="285750" indent="-285750">
              <a:buFont typeface="Arial" panose="020B0604020202020204" pitchFamily="34" charset="0"/>
              <a:buChar char="•"/>
            </a:pPr>
            <a:r>
              <a:rPr lang="en-US" sz="1200" dirty="0" smtClean="0"/>
              <a:t>Can export a world to an interactive html page! </a:t>
            </a:r>
            <a:r>
              <a:rPr lang="en-US" sz="800" dirty="0" smtClean="0">
                <a:hlinkClick r:id="rId5"/>
              </a:rPr>
              <a:t>https</a:t>
            </a:r>
            <a:r>
              <a:rPr lang="en-US" sz="800" dirty="0">
                <a:hlinkClick r:id="rId5"/>
              </a:rPr>
              <a:t>://</a:t>
            </a:r>
            <a:r>
              <a:rPr lang="en-US" sz="800" dirty="0" smtClean="0">
                <a:hlinkClick r:id="rId5"/>
              </a:rPr>
              <a:t>cyberbotics.com/doc/guide/atlas</a:t>
            </a:r>
            <a:r>
              <a:rPr lang="en-US" sz="800" dirty="0" smtClean="0"/>
              <a:t> </a:t>
            </a:r>
          </a:p>
        </p:txBody>
      </p:sp>
      <p:sp>
        <p:nvSpPr>
          <p:cNvPr id="10" name="Rectangle 9"/>
          <p:cNvSpPr/>
          <p:nvPr/>
        </p:nvSpPr>
        <p:spPr>
          <a:xfrm>
            <a:off x="4231893" y="1289013"/>
            <a:ext cx="3728213" cy="2339102"/>
          </a:xfrm>
          <a:prstGeom prst="rect">
            <a:avLst/>
          </a:prstGeom>
        </p:spPr>
        <p:txBody>
          <a:bodyPr wrap="square">
            <a:spAutoFit/>
          </a:bodyPr>
          <a:lstStyle/>
          <a:p>
            <a:pPr algn="ctr"/>
            <a:r>
              <a:rPr lang="en-US" dirty="0" err="1" smtClean="0">
                <a:solidFill>
                  <a:schemeClr val="accent1">
                    <a:lumMod val="75000"/>
                  </a:schemeClr>
                </a:solidFill>
              </a:rPr>
              <a:t>CoppeliaSim</a:t>
            </a:r>
            <a:r>
              <a:rPr lang="en-US" dirty="0" smtClean="0"/>
              <a:t> </a:t>
            </a:r>
            <a:r>
              <a:rPr lang="en-US" sz="1200" dirty="0" smtClean="0"/>
              <a:t>(formerly VREP)</a:t>
            </a:r>
          </a:p>
          <a:p>
            <a:pPr marL="285750" indent="-285750">
              <a:buFont typeface="Arial" panose="020B0604020202020204" pitchFamily="34" charset="0"/>
              <a:buChar char="•"/>
            </a:pPr>
            <a:r>
              <a:rPr lang="en-US" sz="1200" dirty="0"/>
              <a:t>Est. </a:t>
            </a:r>
            <a:r>
              <a:rPr lang="en-US" sz="1200" dirty="0" err="1" smtClean="0"/>
              <a:t>CoppeliaSim</a:t>
            </a:r>
            <a:r>
              <a:rPr lang="en-US" sz="1200" dirty="0" smtClean="0"/>
              <a:t> 2012, Zurich, Switzerland</a:t>
            </a:r>
            <a:endParaRPr lang="en-US" sz="1200" dirty="0"/>
          </a:p>
          <a:p>
            <a:pPr marL="285750" indent="-285750">
              <a:buFont typeface="Arial" panose="020B0604020202020204" pitchFamily="34" charset="0"/>
              <a:buChar char="•"/>
            </a:pPr>
            <a:r>
              <a:rPr lang="en-US" sz="1200" dirty="0" err="1"/>
              <a:t>OpenSource</a:t>
            </a:r>
            <a:r>
              <a:rPr lang="en-US" sz="1200" dirty="0"/>
              <a:t> </a:t>
            </a:r>
            <a:r>
              <a:rPr lang="en-US" sz="1200" dirty="0" smtClean="0"/>
              <a:t>under GPL for education &amp; research</a:t>
            </a:r>
          </a:p>
          <a:p>
            <a:pPr marL="285750" indent="-285750">
              <a:buFont typeface="Arial" panose="020B0604020202020204" pitchFamily="34" charset="0"/>
              <a:buChar char="•"/>
            </a:pPr>
            <a:r>
              <a:rPr lang="en-US" sz="1200" dirty="0" smtClean="0"/>
              <a:t>Supports multiple physics engines, Bullet, ODE, Vortex, Newton Game Dynamics</a:t>
            </a:r>
            <a:endParaRPr lang="en-US" sz="1200" dirty="0"/>
          </a:p>
          <a:p>
            <a:pPr marL="285750" indent="-285750">
              <a:buFont typeface="Arial" panose="020B0604020202020204" pitchFamily="34" charset="0"/>
              <a:buChar char="•"/>
            </a:pPr>
            <a:r>
              <a:rPr lang="en-US" sz="1200" dirty="0"/>
              <a:t>Custom visual rendering engine </a:t>
            </a:r>
            <a:r>
              <a:rPr lang="en-GB" sz="1200" dirty="0" smtClean="0"/>
              <a:t>based on OpenGL</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smtClean="0"/>
              <a:t>Popular </a:t>
            </a:r>
            <a:r>
              <a:rPr lang="en-GB" sz="1200" dirty="0"/>
              <a:t>in </a:t>
            </a:r>
            <a:r>
              <a:rPr lang="en-GB" sz="1200" dirty="0" smtClean="0"/>
              <a:t>among academic research </a:t>
            </a:r>
            <a:r>
              <a:rPr lang="en-GB" sz="800" dirty="0">
                <a:hlinkClick r:id="rId6"/>
              </a:rPr>
              <a:t>https://</a:t>
            </a:r>
            <a:r>
              <a:rPr lang="en-GB" sz="800" dirty="0" smtClean="0">
                <a:hlinkClick r:id="rId6"/>
              </a:rPr>
              <a:t>www.coppeliarobotics.com/citingPapers</a:t>
            </a:r>
            <a:r>
              <a:rPr lang="en-GB" sz="800" dirty="0" smtClean="0"/>
              <a:t> </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smtClean="0"/>
          </a:p>
          <a:p>
            <a:pPr algn="ctr"/>
            <a:endParaRPr lang="en-US" sz="1200" dirty="0"/>
          </a:p>
        </p:txBody>
      </p:sp>
      <p:pic>
        <p:nvPicPr>
          <p:cNvPr id="3" name="gBYqOBdIcaY"/>
          <p:cNvPicPr>
            <a:picLocks noRot="1" noChangeAspect="1"/>
          </p:cNvPicPr>
          <p:nvPr>
            <a:videoFile r:link="rId1"/>
          </p:nvPr>
        </p:nvPicPr>
        <p:blipFill>
          <a:blip r:embed="rId7"/>
          <a:stretch>
            <a:fillRect/>
          </a:stretch>
        </p:blipFill>
        <p:spPr>
          <a:xfrm>
            <a:off x="4156102" y="4597904"/>
            <a:ext cx="3879794" cy="2182384"/>
          </a:xfrm>
          <a:prstGeom prst="rect">
            <a:avLst/>
          </a:prstGeom>
        </p:spPr>
      </p:pic>
      <p:pic>
        <p:nvPicPr>
          <p:cNvPr id="6" name="vOssEL1xqNs"/>
          <p:cNvPicPr>
            <a:picLocks noRot="1" noChangeAspect="1"/>
          </p:cNvPicPr>
          <p:nvPr>
            <a:videoFile r:link="rId2"/>
          </p:nvPr>
        </p:nvPicPr>
        <p:blipFill>
          <a:blip r:embed="rId8"/>
          <a:stretch>
            <a:fillRect/>
          </a:stretch>
        </p:blipFill>
        <p:spPr>
          <a:xfrm>
            <a:off x="0" y="4520192"/>
            <a:ext cx="4156102" cy="2337808"/>
          </a:xfrm>
          <a:prstGeom prst="rect">
            <a:avLst/>
          </a:prstGeom>
        </p:spPr>
      </p:pic>
      <p:pic>
        <p:nvPicPr>
          <p:cNvPr id="7" name="O7U3sX_ubGc"/>
          <p:cNvPicPr>
            <a:picLocks noRot="1" noChangeAspect="1"/>
          </p:cNvPicPr>
          <p:nvPr>
            <a:videoFile r:link="rId3"/>
          </p:nvPr>
        </p:nvPicPr>
        <p:blipFill>
          <a:blip r:embed="rId9"/>
          <a:stretch>
            <a:fillRect/>
          </a:stretch>
        </p:blipFill>
        <p:spPr>
          <a:xfrm>
            <a:off x="8035896" y="4520192"/>
            <a:ext cx="4156103" cy="2337808"/>
          </a:xfrm>
          <a:prstGeom prst="rect">
            <a:avLst/>
          </a:prstGeom>
        </p:spPr>
      </p:pic>
    </p:spTree>
    <p:extLst>
      <p:ext uri="{BB962C8B-B14F-4D97-AF65-F5344CB8AC3E}">
        <p14:creationId xmlns:p14="http://schemas.microsoft.com/office/powerpoint/2010/main" val="2810118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What is a </a:t>
            </a:r>
            <a:r>
              <a:rPr lang="en-US" b="1" i="1" dirty="0">
                <a:ea typeface="+mj-lt"/>
                <a:cs typeface="+mj-lt"/>
              </a:rPr>
              <a:t>Robotics</a:t>
            </a:r>
            <a:r>
              <a:rPr lang="en-US" dirty="0">
                <a:ea typeface="+mj-lt"/>
                <a:cs typeface="+mj-lt"/>
              </a:rPr>
              <a:t> Simulator? </a:t>
            </a:r>
            <a:r>
              <a:rPr lang="en-US" sz="2400" dirty="0">
                <a:ea typeface="+mj-lt"/>
                <a:cs typeface="+mj-lt"/>
              </a:rPr>
              <a:t>– </a:t>
            </a:r>
            <a:r>
              <a:rPr lang="en-US" sz="2400" dirty="0" smtClean="0">
                <a:ea typeface="+mj-lt"/>
                <a:cs typeface="+mj-lt"/>
              </a:rPr>
              <a:t>Overview</a:t>
            </a:r>
            <a:endParaRPr lang="en-US" sz="2800" dirty="0"/>
          </a:p>
        </p:txBody>
      </p:sp>
      <p:sp>
        <p:nvSpPr>
          <p:cNvPr id="4" name="Content Placeholder 2">
            <a:extLst>
              <a:ext uri="{FF2B5EF4-FFF2-40B4-BE49-F238E27FC236}">
                <a16:creationId xmlns:a16="http://schemas.microsoft.com/office/drawing/2014/main" id="{638C0291-BFAC-4330-8BAD-E628E895AECB}"/>
              </a:ext>
            </a:extLst>
          </p:cNvPr>
          <p:cNvSpPr txBox="1">
            <a:spLocks/>
          </p:cNvSpPr>
          <p:nvPr/>
        </p:nvSpPr>
        <p:spPr>
          <a:xfrm>
            <a:off x="2581284" y="1903799"/>
            <a:ext cx="5739755" cy="123128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endParaRPr lang="en-US" dirty="0"/>
          </a:p>
        </p:txBody>
      </p:sp>
      <p:sp>
        <p:nvSpPr>
          <p:cNvPr id="6" name="Content Placeholder 2">
            <a:extLst>
              <a:ext uri="{FF2B5EF4-FFF2-40B4-BE49-F238E27FC236}">
                <a16:creationId xmlns:a16="http://schemas.microsoft.com/office/drawing/2014/main" id="{638C0291-BFAC-4330-8BAD-E628E895AECB}"/>
              </a:ext>
            </a:extLst>
          </p:cNvPr>
          <p:cNvSpPr txBox="1">
            <a:spLocks/>
          </p:cNvSpPr>
          <p:nvPr/>
        </p:nvSpPr>
        <p:spPr>
          <a:xfrm>
            <a:off x="194733" y="1236133"/>
            <a:ext cx="3378199" cy="521057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2000" dirty="0" smtClean="0">
                <a:solidFill>
                  <a:schemeClr val="accent1">
                    <a:lumMod val="75000"/>
                  </a:schemeClr>
                </a:solidFill>
              </a:rPr>
              <a:t>What is a Robotics Simulator?</a:t>
            </a:r>
          </a:p>
          <a:p>
            <a:pPr marL="0" indent="0">
              <a:buNone/>
            </a:pPr>
            <a:r>
              <a:rPr lang="en-US" sz="1600" u="sng" dirty="0" smtClean="0"/>
              <a:t>Architecture</a:t>
            </a:r>
            <a:endParaRPr lang="en-US" sz="1600" dirty="0"/>
          </a:p>
          <a:p>
            <a:pPr>
              <a:buFont typeface="Arial" panose="020B0604020202020204" pitchFamily="34" charset="0"/>
              <a:buChar char="•"/>
            </a:pPr>
            <a:r>
              <a:rPr lang="en-US" sz="1600" dirty="0"/>
              <a:t>Simulation </a:t>
            </a:r>
            <a:r>
              <a:rPr lang="en-US" sz="1600" dirty="0" smtClean="0"/>
              <a:t>“Master”</a:t>
            </a:r>
            <a:endParaRPr lang="en-US" sz="1600" dirty="0"/>
          </a:p>
          <a:p>
            <a:pPr>
              <a:buFont typeface="Arial" panose="020B0604020202020204" pitchFamily="34" charset="0"/>
              <a:buChar char="•"/>
            </a:pPr>
            <a:r>
              <a:rPr lang="en-US" sz="1600" dirty="0"/>
              <a:t>Communication Library</a:t>
            </a:r>
          </a:p>
          <a:p>
            <a:pPr>
              <a:buFont typeface="Arial" panose="020B0604020202020204" pitchFamily="34" charset="0"/>
              <a:buChar char="•"/>
            </a:pPr>
            <a:r>
              <a:rPr lang="en-US" sz="1600" dirty="0"/>
              <a:t>Physics </a:t>
            </a:r>
            <a:r>
              <a:rPr lang="en-US" sz="1600" dirty="0" smtClean="0"/>
              <a:t>Library</a:t>
            </a:r>
          </a:p>
          <a:p>
            <a:pPr>
              <a:buFont typeface="Arial" panose="020B0604020202020204" pitchFamily="34" charset="0"/>
              <a:buChar char="•"/>
            </a:pPr>
            <a:r>
              <a:rPr lang="en-US" sz="1600" dirty="0" smtClean="0"/>
              <a:t>Rendering </a:t>
            </a:r>
            <a:r>
              <a:rPr lang="en-US" sz="1600" dirty="0"/>
              <a:t>Library</a:t>
            </a:r>
          </a:p>
          <a:p>
            <a:pPr>
              <a:buFont typeface="Arial" panose="020B0604020202020204" pitchFamily="34" charset="0"/>
              <a:buChar char="•"/>
            </a:pPr>
            <a:r>
              <a:rPr lang="en-US" sz="1600" dirty="0"/>
              <a:t>Sensor Generation</a:t>
            </a:r>
          </a:p>
          <a:p>
            <a:pPr>
              <a:buFont typeface="Arial" panose="020B0604020202020204" pitchFamily="34" charset="0"/>
              <a:buChar char="•"/>
            </a:pPr>
            <a:r>
              <a:rPr lang="en-US" sz="1600" dirty="0"/>
              <a:t>GUI</a:t>
            </a:r>
          </a:p>
          <a:p>
            <a:pPr>
              <a:buFont typeface="Arial" panose="020B0604020202020204" pitchFamily="34" charset="0"/>
              <a:buChar char="•"/>
            </a:pPr>
            <a:r>
              <a:rPr lang="en-US" sz="1600" dirty="0" smtClean="0"/>
              <a:t>Plugins</a:t>
            </a:r>
            <a:endParaRPr lang="en-US" sz="1600" dirty="0"/>
          </a:p>
        </p:txBody>
      </p:sp>
      <p:sp>
        <p:nvSpPr>
          <p:cNvPr id="13" name="Content Placeholder 2">
            <a:extLst>
              <a:ext uri="{FF2B5EF4-FFF2-40B4-BE49-F238E27FC236}">
                <a16:creationId xmlns:a16="http://schemas.microsoft.com/office/drawing/2014/main" id="{638C0291-BFAC-4330-8BAD-E628E895AECB}"/>
              </a:ext>
            </a:extLst>
          </p:cNvPr>
          <p:cNvSpPr txBox="1">
            <a:spLocks/>
          </p:cNvSpPr>
          <p:nvPr/>
        </p:nvSpPr>
        <p:spPr>
          <a:xfrm>
            <a:off x="3662891" y="1236133"/>
            <a:ext cx="3313642" cy="5816600"/>
          </a:xfrm>
          <a:prstGeom prst="rect">
            <a:avLst/>
          </a:prstGeom>
        </p:spPr>
        <p:txBody>
          <a:bodyPr vert="horz" lIns="91440" tIns="45720" rIns="91440" bIns="45720" rtlCol="0">
            <a:normAutofit fontScale="85000" lnSpcReduction="2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dirty="0" smtClean="0">
                <a:solidFill>
                  <a:schemeClr val="accent1">
                    <a:lumMod val="75000"/>
                  </a:schemeClr>
                </a:solidFill>
              </a:rPr>
              <a:t>How can we use Simulation in Robotics?</a:t>
            </a:r>
          </a:p>
          <a:p>
            <a:pPr marL="0" indent="0">
              <a:buNone/>
            </a:pPr>
            <a:r>
              <a:rPr lang="en-US" sz="1900" u="sng" dirty="0" smtClean="0"/>
              <a:t>Main </a:t>
            </a:r>
            <a:r>
              <a:rPr lang="en-US" sz="1900" u="sng" dirty="0"/>
              <a:t>Features</a:t>
            </a:r>
          </a:p>
          <a:p>
            <a:pPr>
              <a:buFont typeface="Arial" panose="020B0604020202020204" pitchFamily="34" charset="0"/>
              <a:buChar char="•"/>
            </a:pPr>
            <a:r>
              <a:rPr lang="en-US" sz="1300" dirty="0"/>
              <a:t>Multiple Programming Approaches</a:t>
            </a:r>
          </a:p>
          <a:p>
            <a:pPr>
              <a:buFont typeface="Arial" panose="020B0604020202020204" pitchFamily="34" charset="0"/>
              <a:buChar char="•"/>
            </a:pPr>
            <a:r>
              <a:rPr lang="en-US" sz="1300" dirty="0"/>
              <a:t>Powerful APIs</a:t>
            </a:r>
          </a:p>
          <a:p>
            <a:pPr>
              <a:buFont typeface="Arial" panose="020B0604020202020204" pitchFamily="34" charset="0"/>
              <a:buChar char="•"/>
            </a:pPr>
            <a:r>
              <a:rPr lang="en-US" sz="1300" dirty="0"/>
              <a:t>Remote API</a:t>
            </a:r>
          </a:p>
          <a:p>
            <a:pPr>
              <a:buFont typeface="Arial" panose="020B0604020202020204" pitchFamily="34" charset="0"/>
              <a:buChar char="•"/>
            </a:pPr>
            <a:r>
              <a:rPr lang="en-US" sz="1300" dirty="0"/>
              <a:t>Dynamics / Physics</a:t>
            </a:r>
          </a:p>
          <a:p>
            <a:pPr>
              <a:buFont typeface="Arial" panose="020B0604020202020204" pitchFamily="34" charset="0"/>
              <a:buChar char="•"/>
            </a:pPr>
            <a:r>
              <a:rPr lang="en-US" sz="1300" dirty="0"/>
              <a:t>Inverse / Forward Kinematics</a:t>
            </a:r>
          </a:p>
          <a:p>
            <a:pPr>
              <a:buFont typeface="Arial" panose="020B0604020202020204" pitchFamily="34" charset="0"/>
              <a:buChar char="•"/>
            </a:pPr>
            <a:r>
              <a:rPr lang="en-US" sz="1300" dirty="0"/>
              <a:t>Dynamic Particles</a:t>
            </a:r>
          </a:p>
          <a:p>
            <a:pPr>
              <a:buFont typeface="Arial" panose="020B0604020202020204" pitchFamily="34" charset="0"/>
              <a:buChar char="•"/>
            </a:pPr>
            <a:r>
              <a:rPr lang="en-US" sz="1300" dirty="0"/>
              <a:t>Collision Detection</a:t>
            </a:r>
          </a:p>
          <a:p>
            <a:pPr>
              <a:buFont typeface="Arial" panose="020B0604020202020204" pitchFamily="34" charset="0"/>
              <a:buChar char="•"/>
            </a:pPr>
            <a:r>
              <a:rPr lang="en-US" sz="1300" dirty="0" smtClean="0"/>
              <a:t>Minimum </a:t>
            </a:r>
            <a:r>
              <a:rPr lang="en-US" sz="1300" dirty="0"/>
              <a:t>Distance Calculation</a:t>
            </a:r>
          </a:p>
          <a:p>
            <a:pPr>
              <a:buFont typeface="Arial" panose="020B0604020202020204" pitchFamily="34" charset="0"/>
              <a:buChar char="•"/>
            </a:pPr>
            <a:r>
              <a:rPr lang="en-US" sz="1300" dirty="0"/>
              <a:t>Cross- Platform &amp; Portable</a:t>
            </a:r>
          </a:p>
          <a:p>
            <a:pPr>
              <a:buFont typeface="Arial" panose="020B0604020202020204" pitchFamily="34" charset="0"/>
              <a:buChar char="•"/>
            </a:pPr>
            <a:r>
              <a:rPr lang="en-US" sz="1300" dirty="0"/>
              <a:t>Proximity &amp; Vision Sensor Simulation</a:t>
            </a:r>
          </a:p>
          <a:p>
            <a:pPr>
              <a:buFont typeface="Arial" panose="020B0604020202020204" pitchFamily="34" charset="0"/>
              <a:buChar char="•"/>
            </a:pPr>
            <a:r>
              <a:rPr lang="en-US" sz="1300" dirty="0"/>
              <a:t>Building Block Concept</a:t>
            </a:r>
          </a:p>
          <a:p>
            <a:pPr>
              <a:buFont typeface="Arial" panose="020B0604020202020204" pitchFamily="34" charset="0"/>
              <a:buChar char="•"/>
            </a:pPr>
            <a:r>
              <a:rPr lang="en-US" sz="1300" dirty="0"/>
              <a:t>Path / Motion Planning</a:t>
            </a:r>
          </a:p>
          <a:p>
            <a:pPr>
              <a:buFont typeface="Arial" panose="020B0604020202020204" pitchFamily="34" charset="0"/>
              <a:buChar char="•"/>
            </a:pPr>
            <a:r>
              <a:rPr lang="en-US" sz="1300" dirty="0"/>
              <a:t>Data Recording &amp; Visualization</a:t>
            </a:r>
          </a:p>
          <a:p>
            <a:pPr>
              <a:buFont typeface="Arial" panose="020B0604020202020204" pitchFamily="34" charset="0"/>
              <a:buChar char="•"/>
            </a:pPr>
            <a:r>
              <a:rPr lang="en-US" sz="1300" dirty="0"/>
              <a:t>Custom User Interfaces</a:t>
            </a:r>
          </a:p>
          <a:p>
            <a:pPr>
              <a:buFont typeface="Arial" panose="020B0604020202020204" pitchFamily="34" charset="0"/>
              <a:buChar char="•"/>
            </a:pPr>
            <a:r>
              <a:rPr lang="en-US" sz="1300" dirty="0" smtClean="0"/>
              <a:t>Integrated Model Editing</a:t>
            </a:r>
            <a:endParaRPr lang="en-US" sz="1300" dirty="0"/>
          </a:p>
          <a:p>
            <a:pPr>
              <a:buFont typeface="Arial" panose="020B0604020202020204" pitchFamily="34" charset="0"/>
              <a:buChar char="•"/>
            </a:pPr>
            <a:r>
              <a:rPr lang="en-US" sz="1300" dirty="0"/>
              <a:t>Import / Export Data</a:t>
            </a:r>
          </a:p>
          <a:p>
            <a:pPr>
              <a:buFont typeface="Arial" panose="020B0604020202020204" pitchFamily="34" charset="0"/>
              <a:buChar char="•"/>
            </a:pPr>
            <a:r>
              <a:rPr lang="en-US" sz="1300" dirty="0"/>
              <a:t>Scene Hierarchy, Model Browser, </a:t>
            </a:r>
            <a:r>
              <a:rPr lang="en-US" sz="1300" dirty="0" smtClean="0"/>
              <a:t>Interaction</a:t>
            </a:r>
            <a:endParaRPr lang="en-US" sz="1300" dirty="0"/>
          </a:p>
        </p:txBody>
      </p:sp>
      <p:sp>
        <p:nvSpPr>
          <p:cNvPr id="7" name="Content Placeholder 2">
            <a:extLst>
              <a:ext uri="{FF2B5EF4-FFF2-40B4-BE49-F238E27FC236}">
                <a16:creationId xmlns:a16="http://schemas.microsoft.com/office/drawing/2014/main" id="{638C0291-BFAC-4330-8BAD-E628E895AECB}"/>
              </a:ext>
            </a:extLst>
          </p:cNvPr>
          <p:cNvSpPr txBox="1">
            <a:spLocks/>
          </p:cNvSpPr>
          <p:nvPr/>
        </p:nvSpPr>
        <p:spPr>
          <a:xfrm>
            <a:off x="6976533" y="1236134"/>
            <a:ext cx="5215467" cy="556979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2000" dirty="0" smtClean="0">
                <a:solidFill>
                  <a:schemeClr val="accent1">
                    <a:lumMod val="75000"/>
                  </a:schemeClr>
                </a:solidFill>
              </a:rPr>
              <a:t>Why is it important?</a:t>
            </a:r>
          </a:p>
          <a:p>
            <a:pPr marL="0" indent="0">
              <a:buNone/>
            </a:pPr>
            <a:r>
              <a:rPr lang="en-US" sz="1600" u="sng" dirty="0" smtClean="0"/>
              <a:t>Applications</a:t>
            </a:r>
          </a:p>
          <a:p>
            <a:pPr>
              <a:buFont typeface="Arial" panose="020B0604020202020204" pitchFamily="34" charset="0"/>
              <a:buChar char="•"/>
            </a:pPr>
            <a:r>
              <a:rPr lang="en-US" sz="1600" dirty="0" smtClean="0"/>
              <a:t>Visualize robots and their environments</a:t>
            </a:r>
          </a:p>
          <a:p>
            <a:pPr lvl="2">
              <a:buFont typeface="Arial" panose="020B0604020202020204" pitchFamily="34" charset="0"/>
              <a:buChar char="•"/>
            </a:pPr>
            <a:r>
              <a:rPr lang="en-US" sz="1300" dirty="0" smtClean="0"/>
              <a:t>3D Visual Rendering, Physics Engine, GUI, Script Editor &amp; Scene Tree</a:t>
            </a:r>
          </a:p>
          <a:p>
            <a:pPr>
              <a:buFont typeface="Arial" panose="020B0604020202020204" pitchFamily="34" charset="0"/>
              <a:buChar char="•"/>
            </a:pPr>
            <a:r>
              <a:rPr lang="en-US" sz="1600" dirty="0" smtClean="0"/>
              <a:t>Develop your robots without access to expensive hardware</a:t>
            </a:r>
          </a:p>
          <a:p>
            <a:pPr>
              <a:buFont typeface="Arial" panose="020B0604020202020204" pitchFamily="34" charset="0"/>
              <a:buChar char="•"/>
            </a:pPr>
            <a:r>
              <a:rPr lang="en-US" sz="1600" dirty="0" smtClean="0"/>
              <a:t>Break robots at zero cost</a:t>
            </a:r>
          </a:p>
          <a:p>
            <a:pPr>
              <a:buFont typeface="Arial" panose="020B0604020202020204" pitchFamily="34" charset="0"/>
              <a:buChar char="•"/>
            </a:pPr>
            <a:r>
              <a:rPr lang="en-US" sz="1600" dirty="0" smtClean="0"/>
              <a:t>Learn how to use advanced robots and their sensors</a:t>
            </a:r>
          </a:p>
          <a:p>
            <a:pPr lvl="2">
              <a:buFont typeface="Arial" panose="020B0604020202020204" pitchFamily="34" charset="0"/>
              <a:buChar char="•"/>
            </a:pPr>
            <a:r>
              <a:rPr lang="en-US" sz="1300" dirty="0" smtClean="0"/>
              <a:t>Sensors: IMU, LIDAR, RGBD, Cameras</a:t>
            </a:r>
          </a:p>
          <a:p>
            <a:pPr lvl="2">
              <a:buFont typeface="Arial" panose="020B0604020202020204" pitchFamily="34" charset="0"/>
              <a:buChar char="•"/>
            </a:pPr>
            <a:r>
              <a:rPr lang="en-US" sz="1300" dirty="0" smtClean="0"/>
              <a:t>Robots: Spot, Atlas, E-Puck, </a:t>
            </a:r>
            <a:r>
              <a:rPr lang="en-US" sz="1300" dirty="0" err="1" smtClean="0"/>
              <a:t>TurtleBot</a:t>
            </a:r>
            <a:endParaRPr lang="en-US" sz="1300" dirty="0" smtClean="0"/>
          </a:p>
          <a:p>
            <a:pPr>
              <a:buFont typeface="Arial" panose="020B0604020202020204" pitchFamily="34" charset="0"/>
              <a:buChar char="•"/>
            </a:pPr>
            <a:r>
              <a:rPr lang="en-US" sz="1600" dirty="0" smtClean="0"/>
              <a:t>Machine learning </a:t>
            </a:r>
            <a:r>
              <a:rPr lang="en-US" sz="1000" i="1" dirty="0" smtClean="0"/>
              <a:t>(aka the future)</a:t>
            </a:r>
          </a:p>
          <a:p>
            <a:pPr lvl="2">
              <a:buFont typeface="Arial" panose="020B0604020202020204" pitchFamily="34" charset="0"/>
              <a:buChar char="•"/>
            </a:pPr>
            <a:r>
              <a:rPr lang="en-US" sz="1300" dirty="0" smtClean="0"/>
              <a:t>Generate dataset in simulation (Augmentation)</a:t>
            </a:r>
          </a:p>
          <a:p>
            <a:pPr lvl="2">
              <a:buFont typeface="Arial" panose="020B0604020202020204" pitchFamily="34" charset="0"/>
              <a:buChar char="•"/>
            </a:pPr>
            <a:r>
              <a:rPr lang="en-US" sz="1300" dirty="0" smtClean="0"/>
              <a:t>Train / Test robots in simulation</a:t>
            </a:r>
          </a:p>
          <a:p>
            <a:pPr lvl="2">
              <a:buFont typeface="Arial" panose="020B0604020202020204" pitchFamily="34" charset="0"/>
              <a:buChar char="•"/>
            </a:pPr>
            <a:r>
              <a:rPr lang="en-US" sz="1300" dirty="0" smtClean="0"/>
              <a:t>Hardware acceleration (GPU), time acceleration</a:t>
            </a:r>
          </a:p>
          <a:p>
            <a:pPr>
              <a:buFont typeface="Arial" panose="020B0604020202020204" pitchFamily="34" charset="0"/>
              <a:buChar char="•"/>
            </a:pPr>
            <a:r>
              <a:rPr lang="en-US" sz="1600" dirty="0" smtClean="0"/>
              <a:t>Communicate your work to the public with ease</a:t>
            </a:r>
          </a:p>
          <a:p>
            <a:pPr lvl="2">
              <a:buFont typeface="Arial" panose="020B0604020202020204" pitchFamily="34" charset="0"/>
              <a:buChar char="•"/>
            </a:pPr>
            <a:r>
              <a:rPr lang="en-US" sz="1300" dirty="0" smtClean="0"/>
              <a:t>Employers, Investors, Friends &amp; Family, Social Media</a:t>
            </a:r>
          </a:p>
        </p:txBody>
      </p:sp>
    </p:spTree>
    <p:extLst>
      <p:ext uri="{BB962C8B-B14F-4D97-AF65-F5344CB8AC3E}">
        <p14:creationId xmlns:p14="http://schemas.microsoft.com/office/powerpoint/2010/main" val="15622486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1118" y="1151467"/>
            <a:ext cx="10607227" cy="5706533"/>
          </a:xfrm>
          <a:prstGeom prst="rect">
            <a:avLst/>
          </a:prstGeom>
        </p:spPr>
      </p:pic>
      <p:sp>
        <p:nvSpPr>
          <p:cNvPr id="5"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What is a </a:t>
            </a:r>
            <a:r>
              <a:rPr lang="en-US" b="1" i="1" dirty="0">
                <a:ea typeface="+mj-lt"/>
                <a:cs typeface="+mj-lt"/>
              </a:rPr>
              <a:t>Robotics</a:t>
            </a:r>
            <a:r>
              <a:rPr lang="en-US" dirty="0">
                <a:ea typeface="+mj-lt"/>
                <a:cs typeface="+mj-lt"/>
              </a:rPr>
              <a:t> Simulator? </a:t>
            </a:r>
            <a:r>
              <a:rPr lang="en-US" sz="2400" dirty="0">
                <a:ea typeface="+mj-lt"/>
                <a:cs typeface="+mj-lt"/>
              </a:rPr>
              <a:t>– </a:t>
            </a:r>
            <a:r>
              <a:rPr lang="en-US" sz="2400" dirty="0" smtClean="0">
                <a:ea typeface="+mj-lt"/>
                <a:cs typeface="+mj-lt"/>
              </a:rPr>
              <a:t>Architecture</a:t>
            </a:r>
            <a:endParaRPr lang="en-US" sz="2800" dirty="0"/>
          </a:p>
        </p:txBody>
      </p:sp>
      <p:sp>
        <p:nvSpPr>
          <p:cNvPr id="2" name="Rectangle 1"/>
          <p:cNvSpPr/>
          <p:nvPr/>
        </p:nvSpPr>
        <p:spPr>
          <a:xfrm>
            <a:off x="0" y="6550223"/>
            <a:ext cx="3712235" cy="307777"/>
          </a:xfrm>
          <a:prstGeom prst="rect">
            <a:avLst/>
          </a:prstGeom>
        </p:spPr>
        <p:txBody>
          <a:bodyPr wrap="none">
            <a:spAutoFit/>
          </a:bodyPr>
          <a:lstStyle/>
          <a:p>
            <a:r>
              <a:rPr lang="en-GB" sz="1400" dirty="0"/>
              <a:t>https://ignitionrobotics.org/docs/all/architecture</a:t>
            </a:r>
          </a:p>
        </p:txBody>
      </p:sp>
    </p:spTree>
    <p:extLst>
      <p:ext uri="{BB962C8B-B14F-4D97-AF65-F5344CB8AC3E}">
        <p14:creationId xmlns:p14="http://schemas.microsoft.com/office/powerpoint/2010/main" val="37058046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How can we use simulation in robotics?</a:t>
            </a:r>
            <a:endParaRPr lang="en-US" dirty="0"/>
          </a:p>
        </p:txBody>
      </p:sp>
      <p:pic>
        <p:nvPicPr>
          <p:cNvPr id="4" name="Picture 3"/>
          <p:cNvPicPr>
            <a:picLocks noChangeAspect="1"/>
          </p:cNvPicPr>
          <p:nvPr/>
        </p:nvPicPr>
        <p:blipFill rotWithShape="1">
          <a:blip r:embed="rId2"/>
          <a:srcRect b="62521"/>
          <a:stretch/>
        </p:blipFill>
        <p:spPr>
          <a:xfrm>
            <a:off x="0" y="1072622"/>
            <a:ext cx="5140239" cy="1453996"/>
          </a:xfrm>
          <a:prstGeom prst="rect">
            <a:avLst/>
          </a:prstGeom>
        </p:spPr>
      </p:pic>
      <p:pic>
        <p:nvPicPr>
          <p:cNvPr id="5" name="Picture 4"/>
          <p:cNvPicPr>
            <a:picLocks noChangeAspect="1"/>
          </p:cNvPicPr>
          <p:nvPr/>
        </p:nvPicPr>
        <p:blipFill rotWithShape="1">
          <a:blip r:embed="rId2"/>
          <a:srcRect t="63389"/>
          <a:stretch/>
        </p:blipFill>
        <p:spPr>
          <a:xfrm>
            <a:off x="0" y="2533169"/>
            <a:ext cx="5140239" cy="1420329"/>
          </a:xfrm>
          <a:prstGeom prst="rect">
            <a:avLst/>
          </a:prstGeom>
        </p:spPr>
      </p:pic>
      <p:pic>
        <p:nvPicPr>
          <p:cNvPr id="6" name="Picture 5"/>
          <p:cNvPicPr>
            <a:picLocks noChangeAspect="1"/>
          </p:cNvPicPr>
          <p:nvPr/>
        </p:nvPicPr>
        <p:blipFill rotWithShape="1">
          <a:blip r:embed="rId3"/>
          <a:srcRect b="62184"/>
          <a:stretch/>
        </p:blipFill>
        <p:spPr>
          <a:xfrm>
            <a:off x="0" y="3960049"/>
            <a:ext cx="5140239" cy="1426450"/>
          </a:xfrm>
          <a:prstGeom prst="rect">
            <a:avLst/>
          </a:prstGeom>
        </p:spPr>
      </p:pic>
      <p:pic>
        <p:nvPicPr>
          <p:cNvPr id="7" name="Picture 6"/>
          <p:cNvPicPr>
            <a:picLocks noChangeAspect="1"/>
          </p:cNvPicPr>
          <p:nvPr/>
        </p:nvPicPr>
        <p:blipFill rotWithShape="1">
          <a:blip r:embed="rId3"/>
          <a:srcRect t="61817"/>
          <a:stretch/>
        </p:blipFill>
        <p:spPr>
          <a:xfrm>
            <a:off x="5140238" y="1079173"/>
            <a:ext cx="4921087" cy="1378855"/>
          </a:xfrm>
          <a:prstGeom prst="rect">
            <a:avLst/>
          </a:prstGeom>
        </p:spPr>
      </p:pic>
      <p:pic>
        <p:nvPicPr>
          <p:cNvPr id="8" name="Picture 7"/>
          <p:cNvPicPr>
            <a:picLocks noChangeAspect="1"/>
          </p:cNvPicPr>
          <p:nvPr/>
        </p:nvPicPr>
        <p:blipFill rotWithShape="1">
          <a:blip r:embed="rId4"/>
          <a:srcRect b="61453"/>
          <a:stretch/>
        </p:blipFill>
        <p:spPr>
          <a:xfrm>
            <a:off x="5140238" y="2480116"/>
            <a:ext cx="4921087" cy="1381595"/>
          </a:xfrm>
          <a:prstGeom prst="rect">
            <a:avLst/>
          </a:prstGeom>
        </p:spPr>
      </p:pic>
      <p:pic>
        <p:nvPicPr>
          <p:cNvPr id="9" name="Picture 8"/>
          <p:cNvPicPr>
            <a:picLocks noChangeAspect="1"/>
          </p:cNvPicPr>
          <p:nvPr/>
        </p:nvPicPr>
        <p:blipFill rotWithShape="1">
          <a:blip r:embed="rId4"/>
          <a:srcRect t="61611"/>
          <a:stretch/>
        </p:blipFill>
        <p:spPr>
          <a:xfrm>
            <a:off x="5140238" y="3866585"/>
            <a:ext cx="4921087" cy="1375927"/>
          </a:xfrm>
          <a:prstGeom prst="rect">
            <a:avLst/>
          </a:prstGeom>
        </p:spPr>
      </p:pic>
      <p:pic>
        <p:nvPicPr>
          <p:cNvPr id="10" name="Picture 9"/>
          <p:cNvPicPr>
            <a:picLocks noChangeAspect="1"/>
          </p:cNvPicPr>
          <p:nvPr/>
        </p:nvPicPr>
        <p:blipFill>
          <a:blip r:embed="rId5"/>
          <a:stretch>
            <a:fillRect/>
          </a:stretch>
        </p:blipFill>
        <p:spPr>
          <a:xfrm>
            <a:off x="5140238" y="5242009"/>
            <a:ext cx="4921088" cy="1403804"/>
          </a:xfrm>
          <a:prstGeom prst="rect">
            <a:avLst/>
          </a:prstGeom>
        </p:spPr>
      </p:pic>
      <p:sp>
        <p:nvSpPr>
          <p:cNvPr id="3" name="Rectangle 2"/>
          <p:cNvSpPr/>
          <p:nvPr/>
        </p:nvSpPr>
        <p:spPr>
          <a:xfrm>
            <a:off x="0" y="6550223"/>
            <a:ext cx="3336106" cy="307777"/>
          </a:xfrm>
          <a:prstGeom prst="rect">
            <a:avLst/>
          </a:prstGeom>
        </p:spPr>
        <p:txBody>
          <a:bodyPr wrap="none">
            <a:spAutoFit/>
          </a:bodyPr>
          <a:lstStyle/>
          <a:p>
            <a:r>
              <a:rPr lang="en-US" sz="1400" dirty="0"/>
              <a:t>https://www.coppeliarobotics.com/features</a:t>
            </a:r>
          </a:p>
        </p:txBody>
      </p:sp>
    </p:spTree>
    <p:extLst>
      <p:ext uri="{BB962C8B-B14F-4D97-AF65-F5344CB8AC3E}">
        <p14:creationId xmlns:p14="http://schemas.microsoft.com/office/powerpoint/2010/main" val="4287786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Why is simulation important?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0019" y="2067135"/>
            <a:ext cx="4199912" cy="3342431"/>
          </a:xfrm>
          <a:prstGeom prst="rect">
            <a:avLst/>
          </a:prstGeom>
        </p:spPr>
      </p:pic>
      <p:sp>
        <p:nvSpPr>
          <p:cNvPr id="5" name="Content Placeholder 2">
            <a:extLst>
              <a:ext uri="{FF2B5EF4-FFF2-40B4-BE49-F238E27FC236}">
                <a16:creationId xmlns:a16="http://schemas.microsoft.com/office/drawing/2014/main" id="{638C0291-BFAC-4330-8BAD-E628E895AECB}"/>
              </a:ext>
            </a:extLst>
          </p:cNvPr>
          <p:cNvSpPr txBox="1">
            <a:spLocks/>
          </p:cNvSpPr>
          <p:nvPr/>
        </p:nvSpPr>
        <p:spPr>
          <a:xfrm>
            <a:off x="364067" y="1288202"/>
            <a:ext cx="5215467" cy="556979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2000" dirty="0" smtClean="0">
                <a:solidFill>
                  <a:schemeClr val="accent1">
                    <a:lumMod val="75000"/>
                  </a:schemeClr>
                </a:solidFill>
              </a:rPr>
              <a:t>Why is it important?</a:t>
            </a:r>
          </a:p>
          <a:p>
            <a:pPr marL="0" indent="0">
              <a:buNone/>
            </a:pPr>
            <a:r>
              <a:rPr lang="en-US" sz="1600" u="sng" dirty="0" smtClean="0"/>
              <a:t>Applications</a:t>
            </a:r>
          </a:p>
          <a:p>
            <a:pPr>
              <a:buFont typeface="Arial" panose="020B0604020202020204" pitchFamily="34" charset="0"/>
              <a:buChar char="•"/>
            </a:pPr>
            <a:r>
              <a:rPr lang="en-US" sz="1600" dirty="0" smtClean="0"/>
              <a:t>Visualize robots and their environments</a:t>
            </a:r>
          </a:p>
          <a:p>
            <a:pPr lvl="2">
              <a:buFont typeface="Arial" panose="020B0604020202020204" pitchFamily="34" charset="0"/>
              <a:buChar char="•"/>
            </a:pPr>
            <a:r>
              <a:rPr lang="en-US" sz="1300" dirty="0" smtClean="0"/>
              <a:t>3D Visual Rendering, Physics Engine, GUI, Script Editor &amp; Scene Tree</a:t>
            </a:r>
          </a:p>
          <a:p>
            <a:pPr>
              <a:buFont typeface="Arial" panose="020B0604020202020204" pitchFamily="34" charset="0"/>
              <a:buChar char="•"/>
            </a:pPr>
            <a:r>
              <a:rPr lang="en-US" sz="1600" dirty="0" smtClean="0"/>
              <a:t>Develop your robots without access to expensive hardware</a:t>
            </a:r>
          </a:p>
          <a:p>
            <a:pPr>
              <a:buFont typeface="Arial" panose="020B0604020202020204" pitchFamily="34" charset="0"/>
              <a:buChar char="•"/>
            </a:pPr>
            <a:r>
              <a:rPr lang="en-US" sz="1600" dirty="0" smtClean="0"/>
              <a:t>Break robots at zero cost</a:t>
            </a:r>
          </a:p>
          <a:p>
            <a:pPr>
              <a:buFont typeface="Arial" panose="020B0604020202020204" pitchFamily="34" charset="0"/>
              <a:buChar char="•"/>
            </a:pPr>
            <a:r>
              <a:rPr lang="en-US" sz="1600" dirty="0" smtClean="0"/>
              <a:t>Learn how to use advanced robots and their sensors</a:t>
            </a:r>
          </a:p>
          <a:p>
            <a:pPr lvl="2">
              <a:buFont typeface="Arial" panose="020B0604020202020204" pitchFamily="34" charset="0"/>
              <a:buChar char="•"/>
            </a:pPr>
            <a:r>
              <a:rPr lang="en-US" sz="1300" dirty="0" smtClean="0"/>
              <a:t>Sensors: IMU, LIDAR, RGBD, Cameras</a:t>
            </a:r>
          </a:p>
          <a:p>
            <a:pPr lvl="2">
              <a:buFont typeface="Arial" panose="020B0604020202020204" pitchFamily="34" charset="0"/>
              <a:buChar char="•"/>
            </a:pPr>
            <a:r>
              <a:rPr lang="en-US" sz="1300" dirty="0" smtClean="0"/>
              <a:t>Robots: Spot, Atlas, E-Puck, </a:t>
            </a:r>
            <a:r>
              <a:rPr lang="en-US" sz="1300" dirty="0" err="1" smtClean="0"/>
              <a:t>TurtleBot</a:t>
            </a:r>
            <a:endParaRPr lang="en-US" sz="1300" dirty="0" smtClean="0"/>
          </a:p>
          <a:p>
            <a:pPr>
              <a:buFont typeface="Arial" panose="020B0604020202020204" pitchFamily="34" charset="0"/>
              <a:buChar char="•"/>
            </a:pPr>
            <a:r>
              <a:rPr lang="en-US" sz="1600" dirty="0" smtClean="0"/>
              <a:t>Machine learning </a:t>
            </a:r>
            <a:r>
              <a:rPr lang="en-US" sz="1000" i="1" dirty="0" smtClean="0"/>
              <a:t>(aka the future)</a:t>
            </a:r>
          </a:p>
          <a:p>
            <a:pPr lvl="2">
              <a:buFont typeface="Arial" panose="020B0604020202020204" pitchFamily="34" charset="0"/>
              <a:buChar char="•"/>
            </a:pPr>
            <a:r>
              <a:rPr lang="en-US" sz="1300" dirty="0" smtClean="0"/>
              <a:t>Generate training data in simulation </a:t>
            </a:r>
          </a:p>
          <a:p>
            <a:pPr lvl="2">
              <a:buFont typeface="Arial" panose="020B0604020202020204" pitchFamily="34" charset="0"/>
              <a:buChar char="•"/>
            </a:pPr>
            <a:r>
              <a:rPr lang="en-US" sz="1300" dirty="0" smtClean="0"/>
              <a:t>Train / Test robots in simulation</a:t>
            </a:r>
          </a:p>
          <a:p>
            <a:pPr lvl="2">
              <a:buFont typeface="Arial" panose="020B0604020202020204" pitchFamily="34" charset="0"/>
              <a:buChar char="•"/>
            </a:pPr>
            <a:r>
              <a:rPr lang="en-US" sz="1300" dirty="0" smtClean="0"/>
              <a:t>Hardware acceleration (GPU), time acceleration</a:t>
            </a:r>
          </a:p>
          <a:p>
            <a:pPr>
              <a:buFont typeface="Arial" panose="020B0604020202020204" pitchFamily="34" charset="0"/>
              <a:buChar char="•"/>
            </a:pPr>
            <a:r>
              <a:rPr lang="en-US" sz="1600" dirty="0" smtClean="0"/>
              <a:t>Communicate your work to the public with ease</a:t>
            </a:r>
          </a:p>
          <a:p>
            <a:pPr lvl="2">
              <a:buFont typeface="Arial" panose="020B0604020202020204" pitchFamily="34" charset="0"/>
              <a:buChar char="•"/>
            </a:pPr>
            <a:r>
              <a:rPr lang="en-US" sz="1300" dirty="0" smtClean="0"/>
              <a:t>Employers, Investors, Friends &amp; Family, Social Media</a:t>
            </a:r>
          </a:p>
        </p:txBody>
      </p:sp>
      <p:sp>
        <p:nvSpPr>
          <p:cNvPr id="7" name="Rectangle 6"/>
          <p:cNvSpPr/>
          <p:nvPr/>
        </p:nvSpPr>
        <p:spPr>
          <a:xfrm>
            <a:off x="7120019" y="5409566"/>
            <a:ext cx="2356735" cy="246221"/>
          </a:xfrm>
          <a:prstGeom prst="rect">
            <a:avLst/>
          </a:prstGeom>
        </p:spPr>
        <p:txBody>
          <a:bodyPr wrap="none">
            <a:spAutoFit/>
          </a:bodyPr>
          <a:lstStyle/>
          <a:p>
            <a:r>
              <a:rPr lang="en-GB" sz="1000" dirty="0">
                <a:hlinkClick r:id="rId3"/>
              </a:rPr>
              <a:t>https://</a:t>
            </a:r>
            <a:r>
              <a:rPr lang="en-GB" sz="1000" dirty="0" smtClean="0">
                <a:hlinkClick r:id="rId3"/>
              </a:rPr>
              <a:t>cyberbotics.com/doc/guide/index</a:t>
            </a:r>
            <a:r>
              <a:rPr lang="en-GB" sz="1000" dirty="0" smtClean="0"/>
              <a:t> </a:t>
            </a:r>
            <a:endParaRPr lang="en-GB" sz="1000" dirty="0"/>
          </a:p>
        </p:txBody>
      </p:sp>
    </p:spTree>
    <p:extLst>
      <p:ext uri="{BB962C8B-B14F-4D97-AF65-F5344CB8AC3E}">
        <p14:creationId xmlns:p14="http://schemas.microsoft.com/office/powerpoint/2010/main" val="22461555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What is a </a:t>
            </a:r>
            <a:r>
              <a:rPr lang="en-US" b="1" i="1" dirty="0">
                <a:ea typeface="+mj-lt"/>
                <a:cs typeface="+mj-lt"/>
              </a:rPr>
              <a:t>Robotics</a:t>
            </a:r>
            <a:r>
              <a:rPr lang="en-US" dirty="0">
                <a:ea typeface="+mj-lt"/>
                <a:cs typeface="+mj-lt"/>
              </a:rPr>
              <a:t> Simulator? </a:t>
            </a:r>
            <a:r>
              <a:rPr lang="en-US" sz="2400" dirty="0">
                <a:ea typeface="+mj-lt"/>
                <a:cs typeface="+mj-lt"/>
              </a:rPr>
              <a:t>– other simulators</a:t>
            </a:r>
            <a:endParaRPr lang="en-US" sz="2800" dirty="0"/>
          </a:p>
        </p:txBody>
      </p:sp>
      <p:sp>
        <p:nvSpPr>
          <p:cNvPr id="4" name="Content Placeholder 2">
            <a:extLst>
              <a:ext uri="{FF2B5EF4-FFF2-40B4-BE49-F238E27FC236}">
                <a16:creationId xmlns:a16="http://schemas.microsoft.com/office/drawing/2014/main" id="{638C0291-BFAC-4330-8BAD-E628E895AECB}"/>
              </a:ext>
            </a:extLst>
          </p:cNvPr>
          <p:cNvSpPr txBox="1">
            <a:spLocks/>
          </p:cNvSpPr>
          <p:nvPr/>
        </p:nvSpPr>
        <p:spPr>
          <a:xfrm>
            <a:off x="-21033" y="1138608"/>
            <a:ext cx="4260448" cy="369332"/>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600" dirty="0" err="1"/>
              <a:t>RoboDK</a:t>
            </a:r>
            <a:r>
              <a:rPr lang="en-US" sz="1600" dirty="0"/>
              <a:t> </a:t>
            </a:r>
            <a:r>
              <a:rPr lang="en-US" sz="1600" dirty="0">
                <a:hlinkClick r:id="rId6"/>
              </a:rPr>
              <a:t>https://robodk.com/</a:t>
            </a:r>
            <a:r>
              <a:rPr lang="en-US" sz="1600" dirty="0"/>
              <a:t> </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3822" y="4305476"/>
            <a:ext cx="2838702" cy="2157413"/>
          </a:xfrm>
          <a:prstGeom prst="rect">
            <a:avLst/>
          </a:prstGeom>
        </p:spPr>
      </p:pic>
      <p:pic>
        <p:nvPicPr>
          <p:cNvPr id="5" name="oTawvlYnYiI"/>
          <p:cNvPicPr>
            <a:picLocks noRot="1" noChangeAspect="1"/>
          </p:cNvPicPr>
          <p:nvPr>
            <a:videoFile r:link="rId1"/>
          </p:nvPr>
        </p:nvPicPr>
        <p:blipFill>
          <a:blip r:embed="rId8"/>
          <a:stretch>
            <a:fillRect/>
          </a:stretch>
        </p:blipFill>
        <p:spPr>
          <a:xfrm>
            <a:off x="4075150" y="1398059"/>
            <a:ext cx="3550832" cy="1997343"/>
          </a:xfrm>
          <a:prstGeom prst="rect">
            <a:avLst/>
          </a:prstGeom>
        </p:spPr>
      </p:pic>
      <p:sp>
        <p:nvSpPr>
          <p:cNvPr id="6" name="Rectangle 5"/>
          <p:cNvSpPr/>
          <p:nvPr/>
        </p:nvSpPr>
        <p:spPr>
          <a:xfrm>
            <a:off x="77156" y="3985942"/>
            <a:ext cx="4275934" cy="338554"/>
          </a:xfrm>
          <a:prstGeom prst="rect">
            <a:avLst/>
          </a:prstGeom>
        </p:spPr>
        <p:txBody>
          <a:bodyPr wrap="square">
            <a:spAutoFit/>
          </a:bodyPr>
          <a:lstStyle/>
          <a:p>
            <a:pPr algn="ctr"/>
            <a:r>
              <a:rPr lang="en-US" sz="1600" dirty="0" err="1"/>
              <a:t>Mujoco</a:t>
            </a:r>
            <a:r>
              <a:rPr lang="en-US" sz="1600" dirty="0"/>
              <a:t> </a:t>
            </a:r>
            <a:r>
              <a:rPr lang="en-US" sz="1600" dirty="0">
                <a:hlinkClick r:id="rId9"/>
              </a:rPr>
              <a:t>https://mujoco.org/</a:t>
            </a:r>
            <a:r>
              <a:rPr lang="en-US" sz="1600" dirty="0"/>
              <a:t> </a:t>
            </a:r>
          </a:p>
        </p:txBody>
      </p:sp>
      <p:sp>
        <p:nvSpPr>
          <p:cNvPr id="7" name="Rectangle 6"/>
          <p:cNvSpPr/>
          <p:nvPr/>
        </p:nvSpPr>
        <p:spPr>
          <a:xfrm>
            <a:off x="4689118" y="3990464"/>
            <a:ext cx="2708110" cy="338554"/>
          </a:xfrm>
          <a:prstGeom prst="rect">
            <a:avLst/>
          </a:prstGeom>
        </p:spPr>
        <p:txBody>
          <a:bodyPr wrap="square">
            <a:spAutoFit/>
          </a:bodyPr>
          <a:lstStyle/>
          <a:p>
            <a:pPr algn="ctr"/>
            <a:r>
              <a:rPr lang="en-US" sz="1600" dirty="0" err="1"/>
              <a:t>RAIsim</a:t>
            </a:r>
            <a:r>
              <a:rPr lang="en-US" sz="1600" dirty="0"/>
              <a:t> </a:t>
            </a:r>
            <a:r>
              <a:rPr lang="en-US" sz="1600" dirty="0">
                <a:hlinkClick r:id="rId10"/>
              </a:rPr>
              <a:t>https://raisim.com/</a:t>
            </a:r>
            <a:r>
              <a:rPr lang="en-US" sz="1600" dirty="0"/>
              <a:t> </a:t>
            </a:r>
            <a:endParaRPr lang="en-GB" sz="1600" dirty="0"/>
          </a:p>
        </p:txBody>
      </p:sp>
      <p:sp>
        <p:nvSpPr>
          <p:cNvPr id="8" name="Rectangle 7"/>
          <p:cNvSpPr/>
          <p:nvPr/>
        </p:nvSpPr>
        <p:spPr>
          <a:xfrm>
            <a:off x="3569672" y="1088698"/>
            <a:ext cx="4349743" cy="338554"/>
          </a:xfrm>
          <a:prstGeom prst="rect">
            <a:avLst/>
          </a:prstGeom>
        </p:spPr>
        <p:txBody>
          <a:bodyPr wrap="square">
            <a:spAutoFit/>
          </a:bodyPr>
          <a:lstStyle/>
          <a:p>
            <a:pPr algn="ctr"/>
            <a:r>
              <a:rPr lang="en-US" sz="1600" dirty="0"/>
              <a:t>Drake </a:t>
            </a:r>
            <a:r>
              <a:rPr lang="en-US" sz="1600" dirty="0">
                <a:hlinkClick r:id="rId11"/>
              </a:rPr>
              <a:t>https://drake.mit.edu/</a:t>
            </a:r>
            <a:r>
              <a:rPr lang="en-US" sz="1600" dirty="0"/>
              <a:t> </a:t>
            </a:r>
          </a:p>
        </p:txBody>
      </p:sp>
      <p:sp>
        <p:nvSpPr>
          <p:cNvPr id="9" name="Rectangle 8"/>
          <p:cNvSpPr/>
          <p:nvPr/>
        </p:nvSpPr>
        <p:spPr>
          <a:xfrm>
            <a:off x="7733256" y="6021525"/>
            <a:ext cx="4311514" cy="830997"/>
          </a:xfrm>
          <a:prstGeom prst="rect">
            <a:avLst/>
          </a:prstGeom>
        </p:spPr>
        <p:txBody>
          <a:bodyPr wrap="square">
            <a:spAutoFit/>
          </a:bodyPr>
          <a:lstStyle/>
          <a:p>
            <a:pPr algn="ctr"/>
            <a:r>
              <a:rPr lang="en-US" sz="1400" dirty="0" smtClean="0"/>
              <a:t>Legacy Simulators</a:t>
            </a:r>
          </a:p>
          <a:p>
            <a:r>
              <a:rPr lang="en-US" sz="800" dirty="0" err="1" smtClean="0"/>
              <a:t>OpenRave</a:t>
            </a:r>
            <a:r>
              <a:rPr lang="en-US" sz="800" dirty="0" smtClean="0"/>
              <a:t> </a:t>
            </a:r>
            <a:r>
              <a:rPr lang="en-US" sz="800" dirty="0">
                <a:hlinkClick r:id="rId12"/>
              </a:rPr>
              <a:t>http://openrave.org</a:t>
            </a:r>
            <a:r>
              <a:rPr lang="en-US" sz="800" dirty="0" smtClean="0">
                <a:hlinkClick r:id="rId12"/>
              </a:rPr>
              <a:t>/</a:t>
            </a:r>
            <a:endParaRPr lang="en-US" sz="800" dirty="0" smtClean="0"/>
          </a:p>
          <a:p>
            <a:r>
              <a:rPr lang="en-US" sz="800" dirty="0" err="1" smtClean="0"/>
              <a:t>SimSpark</a:t>
            </a:r>
            <a:r>
              <a:rPr lang="en-US" sz="800" dirty="0"/>
              <a:t> </a:t>
            </a:r>
            <a:r>
              <a:rPr lang="en-US" sz="800" dirty="0">
                <a:hlinkClick r:id="rId13"/>
              </a:rPr>
              <a:t>http://simspark.sourceforge.net</a:t>
            </a:r>
            <a:r>
              <a:rPr lang="en-US" sz="800" dirty="0" smtClean="0">
                <a:hlinkClick r:id="rId13"/>
              </a:rPr>
              <a:t>/</a:t>
            </a:r>
            <a:r>
              <a:rPr lang="en-US" sz="800" dirty="0" smtClean="0"/>
              <a:t> </a:t>
            </a:r>
          </a:p>
          <a:p>
            <a:r>
              <a:rPr lang="en-US" sz="800" dirty="0" err="1" smtClean="0"/>
              <a:t>USARsim</a:t>
            </a:r>
            <a:r>
              <a:rPr lang="en-US" sz="800" dirty="0"/>
              <a:t> </a:t>
            </a:r>
            <a:r>
              <a:rPr lang="en-US" sz="800" dirty="0">
                <a:hlinkClick r:id="rId14"/>
              </a:rPr>
              <a:t>https://sourceforge.net/projects/usarsim</a:t>
            </a:r>
            <a:r>
              <a:rPr lang="en-US" sz="800" dirty="0" smtClean="0">
                <a:hlinkClick r:id="rId14"/>
              </a:rPr>
              <a:t>/</a:t>
            </a:r>
            <a:endParaRPr lang="en-US" sz="800" dirty="0" smtClean="0"/>
          </a:p>
          <a:p>
            <a:r>
              <a:rPr lang="en-US" sz="800" dirty="0" smtClean="0"/>
              <a:t>Search and Rescue </a:t>
            </a:r>
            <a:r>
              <a:rPr lang="en-US" sz="800" dirty="0"/>
              <a:t>Game Engine (SARGE) </a:t>
            </a:r>
            <a:r>
              <a:rPr lang="en-US" sz="800" dirty="0">
                <a:hlinkClick r:id="rId15"/>
              </a:rPr>
              <a:t>http://</a:t>
            </a:r>
            <a:r>
              <a:rPr lang="en-US" sz="800" dirty="0" smtClean="0">
                <a:hlinkClick r:id="rId15"/>
              </a:rPr>
              <a:t>sarge.sourceforge.net/page11/page11.html</a:t>
            </a:r>
            <a:r>
              <a:rPr lang="en-US" sz="800" dirty="0" smtClean="0"/>
              <a:t>   </a:t>
            </a:r>
            <a:endParaRPr lang="en-GB" sz="800" dirty="0"/>
          </a:p>
        </p:txBody>
      </p:sp>
      <p:pic>
        <p:nvPicPr>
          <p:cNvPr id="11" name="g59nSURxYgk"/>
          <p:cNvPicPr>
            <a:picLocks noRot="1" noChangeAspect="1"/>
          </p:cNvPicPr>
          <p:nvPr>
            <a:videoFile r:link="rId2"/>
          </p:nvPr>
        </p:nvPicPr>
        <p:blipFill>
          <a:blip r:embed="rId16"/>
          <a:stretch>
            <a:fillRect/>
          </a:stretch>
        </p:blipFill>
        <p:spPr>
          <a:xfrm>
            <a:off x="239750" y="4305477"/>
            <a:ext cx="3835400" cy="2157413"/>
          </a:xfrm>
          <a:prstGeom prst="rect">
            <a:avLst/>
          </a:prstGeom>
        </p:spPr>
      </p:pic>
      <p:pic>
        <p:nvPicPr>
          <p:cNvPr id="10" name="rSf2_1NMg0Y"/>
          <p:cNvPicPr>
            <a:picLocks noRot="1" noChangeAspect="1"/>
          </p:cNvPicPr>
          <p:nvPr>
            <a:videoFile r:link="rId3"/>
          </p:nvPr>
        </p:nvPicPr>
        <p:blipFill>
          <a:blip r:embed="rId17"/>
          <a:stretch>
            <a:fillRect/>
          </a:stretch>
        </p:blipFill>
        <p:spPr>
          <a:xfrm>
            <a:off x="197713" y="1406875"/>
            <a:ext cx="3502220" cy="1969999"/>
          </a:xfrm>
          <a:prstGeom prst="rect">
            <a:avLst/>
          </a:prstGeom>
        </p:spPr>
      </p:pic>
      <p:sp>
        <p:nvSpPr>
          <p:cNvPr id="12" name="Rectangle 11"/>
          <p:cNvSpPr/>
          <p:nvPr/>
        </p:nvSpPr>
        <p:spPr>
          <a:xfrm>
            <a:off x="-30982" y="6437024"/>
            <a:ext cx="4275934" cy="400110"/>
          </a:xfrm>
          <a:prstGeom prst="rect">
            <a:avLst/>
          </a:prstGeom>
        </p:spPr>
        <p:txBody>
          <a:bodyPr wrap="square">
            <a:spAutoFit/>
          </a:bodyPr>
          <a:lstStyle/>
          <a:p>
            <a:pPr algn="ctr"/>
            <a:r>
              <a:rPr lang="en-US" sz="1000" dirty="0" smtClean="0"/>
              <a:t>Recently bought by </a:t>
            </a:r>
            <a:r>
              <a:rPr lang="en-US" sz="1000" dirty="0" err="1" smtClean="0"/>
              <a:t>Deepmind</a:t>
            </a:r>
            <a:r>
              <a:rPr lang="en-US" sz="1000" dirty="0" smtClean="0"/>
              <a:t> (google) to go </a:t>
            </a:r>
            <a:r>
              <a:rPr lang="en-US" sz="1000" dirty="0" err="1" smtClean="0"/>
              <a:t>OpenSource</a:t>
            </a:r>
            <a:r>
              <a:rPr lang="en-US" sz="1000" dirty="0" smtClean="0"/>
              <a:t> in 2022. Best contact forces, pioneered Reinforcement Learning in Simulation. </a:t>
            </a:r>
            <a:endParaRPr lang="en-US" sz="1000" dirty="0"/>
          </a:p>
        </p:txBody>
      </p:sp>
      <p:sp>
        <p:nvSpPr>
          <p:cNvPr id="13" name="Rectangle 12"/>
          <p:cNvSpPr/>
          <p:nvPr/>
        </p:nvSpPr>
        <p:spPr>
          <a:xfrm>
            <a:off x="4268188" y="6444400"/>
            <a:ext cx="3550833" cy="400110"/>
          </a:xfrm>
          <a:prstGeom prst="rect">
            <a:avLst/>
          </a:prstGeom>
        </p:spPr>
        <p:txBody>
          <a:bodyPr wrap="square">
            <a:spAutoFit/>
          </a:bodyPr>
          <a:lstStyle/>
          <a:p>
            <a:pPr algn="ctr"/>
            <a:r>
              <a:rPr lang="en-US" sz="1000" dirty="0" smtClean="0"/>
              <a:t>Closed Source, in house engine by ETH Zurich, makers of the </a:t>
            </a:r>
            <a:r>
              <a:rPr lang="en-US" sz="1000" dirty="0" err="1" smtClean="0"/>
              <a:t>ANYmal</a:t>
            </a:r>
            <a:r>
              <a:rPr lang="en-US" sz="1000" dirty="0" smtClean="0"/>
              <a:t> Quadruped. Uses Raytracing.</a:t>
            </a:r>
            <a:endParaRPr lang="en-US" sz="1000" dirty="0"/>
          </a:p>
        </p:txBody>
      </p:sp>
      <p:sp>
        <p:nvSpPr>
          <p:cNvPr id="14" name="Rectangle 13"/>
          <p:cNvSpPr/>
          <p:nvPr/>
        </p:nvSpPr>
        <p:spPr>
          <a:xfrm>
            <a:off x="4075150" y="3389505"/>
            <a:ext cx="3550832" cy="400110"/>
          </a:xfrm>
          <a:prstGeom prst="rect">
            <a:avLst/>
          </a:prstGeom>
        </p:spPr>
        <p:txBody>
          <a:bodyPr wrap="square">
            <a:spAutoFit/>
          </a:bodyPr>
          <a:lstStyle/>
          <a:p>
            <a:pPr algn="ctr"/>
            <a:r>
              <a:rPr lang="en-US" sz="1000" dirty="0" smtClean="0"/>
              <a:t>Open Source, in house engine by MIT, now supported by the Toyota Research Institute.</a:t>
            </a:r>
            <a:endParaRPr lang="en-US" sz="1000" dirty="0"/>
          </a:p>
        </p:txBody>
      </p:sp>
      <p:sp>
        <p:nvSpPr>
          <p:cNvPr id="16" name="Rectangle 15"/>
          <p:cNvSpPr/>
          <p:nvPr/>
        </p:nvSpPr>
        <p:spPr>
          <a:xfrm>
            <a:off x="197712" y="3365477"/>
            <a:ext cx="3699933" cy="553998"/>
          </a:xfrm>
          <a:prstGeom prst="rect">
            <a:avLst/>
          </a:prstGeom>
        </p:spPr>
        <p:txBody>
          <a:bodyPr wrap="square">
            <a:spAutoFit/>
          </a:bodyPr>
          <a:lstStyle/>
          <a:p>
            <a:pPr algn="ctr"/>
            <a:r>
              <a:rPr lang="en-US" sz="1000" dirty="0" smtClean="0"/>
              <a:t>Industrial Robot Arms only, closed source, educational license is $145 per user. Over 500 robots available, software intended for Small Medium Enterprises.</a:t>
            </a:r>
            <a:endParaRPr lang="en-US" sz="1000" dirty="0"/>
          </a:p>
        </p:txBody>
      </p:sp>
      <p:sp>
        <p:nvSpPr>
          <p:cNvPr id="17" name="Rectangle 16"/>
          <p:cNvSpPr/>
          <p:nvPr/>
        </p:nvSpPr>
        <p:spPr>
          <a:xfrm>
            <a:off x="7664612" y="1093663"/>
            <a:ext cx="4272585" cy="3046988"/>
          </a:xfrm>
          <a:prstGeom prst="rect">
            <a:avLst/>
          </a:prstGeom>
        </p:spPr>
        <p:txBody>
          <a:bodyPr wrap="square">
            <a:spAutoFit/>
          </a:bodyPr>
          <a:lstStyle/>
          <a:p>
            <a:pPr algn="ctr"/>
            <a:r>
              <a:rPr lang="en-US" sz="1400" dirty="0" smtClean="0"/>
              <a:t>Video Game engines in robotics</a:t>
            </a:r>
          </a:p>
          <a:p>
            <a:pPr algn="ctr"/>
            <a:r>
              <a:rPr lang="en-US" sz="1400" dirty="0" smtClean="0"/>
              <a:t>(Unity &amp; Unreal)</a:t>
            </a:r>
            <a:endParaRPr lang="en-US" sz="1400" dirty="0"/>
          </a:p>
          <a:p>
            <a:r>
              <a:rPr lang="en-GB" sz="800" dirty="0" smtClean="0"/>
              <a:t>Unity Engine</a:t>
            </a:r>
          </a:p>
          <a:p>
            <a:pPr marL="171450" indent="-171450">
              <a:buFont typeface="Arial" panose="020B0604020202020204" pitchFamily="34" charset="0"/>
              <a:buChar char="•"/>
            </a:pPr>
            <a:r>
              <a:rPr lang="en-GB" sz="800" dirty="0" err="1" smtClean="0"/>
              <a:t>Craighead</a:t>
            </a:r>
            <a:r>
              <a:rPr lang="en-GB" sz="800" dirty="0"/>
              <a:t>, J., Burke, J. and Murphy, R., 2008, September. Using the unity game engine to develop </a:t>
            </a:r>
            <a:r>
              <a:rPr lang="en-GB" sz="800" dirty="0" err="1"/>
              <a:t>sarge</a:t>
            </a:r>
            <a:r>
              <a:rPr lang="en-GB" sz="800" dirty="0"/>
              <a:t>: a case study. In </a:t>
            </a:r>
            <a:r>
              <a:rPr lang="en-GB" sz="800" i="1" dirty="0"/>
              <a:t>Proceedings of the 2008 Simulation Workshop at the International Conference on Intelligent Robots and Systems (IROS 2008</a:t>
            </a:r>
            <a:r>
              <a:rPr lang="en-GB" sz="800" i="1" dirty="0" smtClean="0"/>
              <a:t>)</a:t>
            </a:r>
            <a:r>
              <a:rPr lang="en-GB" sz="800" dirty="0" smtClean="0"/>
              <a:t>.</a:t>
            </a:r>
          </a:p>
          <a:p>
            <a:pPr marL="171450" indent="-171450">
              <a:buFont typeface="Arial" panose="020B0604020202020204" pitchFamily="34" charset="0"/>
              <a:buChar char="•"/>
            </a:pPr>
            <a:r>
              <a:rPr lang="en-GB" sz="800" dirty="0"/>
              <a:t>M. Santos Pessoa de </a:t>
            </a:r>
            <a:r>
              <a:rPr lang="en-GB" sz="800" dirty="0" err="1"/>
              <a:t>Melo</a:t>
            </a:r>
            <a:r>
              <a:rPr lang="en-GB" sz="800" dirty="0"/>
              <a:t>, J. Gomes da Silva </a:t>
            </a:r>
            <a:r>
              <a:rPr lang="en-GB" sz="800" dirty="0" err="1"/>
              <a:t>Neto</a:t>
            </a:r>
            <a:r>
              <a:rPr lang="en-GB" sz="800" dirty="0"/>
              <a:t>, P. Jorge Lima da Silva, J. M. X. </a:t>
            </a:r>
            <a:r>
              <a:rPr lang="en-GB" sz="800" dirty="0" err="1"/>
              <a:t>Natario</a:t>
            </a:r>
            <a:r>
              <a:rPr lang="en-GB" sz="800" dirty="0"/>
              <a:t> </a:t>
            </a:r>
            <a:r>
              <a:rPr lang="en-GB" sz="800" dirty="0" err="1"/>
              <a:t>Teixeira</a:t>
            </a:r>
            <a:r>
              <a:rPr lang="en-GB" sz="800" dirty="0"/>
              <a:t> and V. </a:t>
            </a:r>
            <a:r>
              <a:rPr lang="en-GB" sz="800" dirty="0" err="1"/>
              <a:t>Teichrieb</a:t>
            </a:r>
            <a:r>
              <a:rPr lang="en-GB" sz="800" dirty="0"/>
              <a:t>, "Analysis and Comparison of Robotics 3D Simulators," </a:t>
            </a:r>
            <a:r>
              <a:rPr lang="en-GB" sz="800" i="1" dirty="0"/>
              <a:t>2019 21st Symposium on Virtual and Augmented Reality (SVR)</a:t>
            </a:r>
            <a:r>
              <a:rPr lang="en-GB" sz="800" dirty="0"/>
              <a:t>, 2019, pp. 242-251, </a:t>
            </a:r>
            <a:r>
              <a:rPr lang="en-GB" sz="800" dirty="0" err="1"/>
              <a:t>doi</a:t>
            </a:r>
            <a:r>
              <a:rPr lang="en-GB" sz="800" dirty="0"/>
              <a:t>: 10.1109/SVR.2019.00049</a:t>
            </a:r>
            <a:r>
              <a:rPr lang="en-GB" sz="800" dirty="0" smtClean="0"/>
              <a:t>.</a:t>
            </a:r>
          </a:p>
          <a:p>
            <a:pPr marL="171450" indent="-171450">
              <a:buFont typeface="Arial" panose="020B0604020202020204" pitchFamily="34" charset="0"/>
              <a:buChar char="•"/>
            </a:pPr>
            <a:r>
              <a:rPr lang="en-GB" sz="800" dirty="0"/>
              <a:t>Blog “Robots are hard, game engines are not: why we built our own simulator using Unity</a:t>
            </a:r>
            <a:r>
              <a:rPr lang="en-GB" sz="800" dirty="0" smtClean="0"/>
              <a:t>“ https</a:t>
            </a:r>
            <a:r>
              <a:rPr lang="en-GB" sz="800" dirty="0"/>
              <a:t>://formant.io/news-and-blog/2019/10/09/analytics/robots-are-hard-game-engines-are-not-why-we-built-our-own-simulator-using-unity</a:t>
            </a:r>
            <a:r>
              <a:rPr lang="en-GB" sz="800" dirty="0" smtClean="0"/>
              <a:t>/ </a:t>
            </a:r>
          </a:p>
          <a:p>
            <a:pPr marL="171450" indent="-171450">
              <a:buFont typeface="Arial" panose="020B0604020202020204" pitchFamily="34" charset="0"/>
              <a:buChar char="•"/>
            </a:pPr>
            <a:endParaRPr lang="en-GB" sz="800" dirty="0"/>
          </a:p>
          <a:p>
            <a:r>
              <a:rPr lang="en-GB" sz="800" dirty="0" smtClean="0"/>
              <a:t>Unreal Engine</a:t>
            </a:r>
          </a:p>
          <a:p>
            <a:pPr marL="171450" indent="-171450">
              <a:buFont typeface="Arial" panose="020B0604020202020204" pitchFamily="34" charset="0"/>
              <a:buChar char="•"/>
            </a:pPr>
            <a:r>
              <a:rPr lang="en-GB" sz="800" dirty="0" err="1" smtClean="0"/>
              <a:t>USARSim</a:t>
            </a:r>
            <a:r>
              <a:rPr lang="en-GB" sz="800" dirty="0" smtClean="0"/>
              <a:t>: A Robotics Simulator based on the Unreal </a:t>
            </a:r>
            <a:r>
              <a:rPr lang="en-GB" sz="800" dirty="0" err="1" smtClean="0"/>
              <a:t>Enginer</a:t>
            </a:r>
            <a:endParaRPr lang="en-US" sz="800" dirty="0" smtClean="0"/>
          </a:p>
          <a:p>
            <a:pPr marL="628650" lvl="1" indent="-171450">
              <a:buFont typeface="Arial" panose="020B0604020202020204" pitchFamily="34" charset="0"/>
              <a:buChar char="•"/>
            </a:pPr>
            <a:r>
              <a:rPr lang="en-GB" sz="800" dirty="0"/>
              <a:t>S. </a:t>
            </a:r>
            <a:r>
              <a:rPr lang="en-GB" sz="800" dirty="0" err="1"/>
              <a:t>Carpin</a:t>
            </a:r>
            <a:r>
              <a:rPr lang="en-GB" sz="800" dirty="0"/>
              <a:t>, M. Lewis, J. Wang, S. </a:t>
            </a:r>
            <a:r>
              <a:rPr lang="en-GB" sz="800" dirty="0" err="1"/>
              <a:t>Balakirsky</a:t>
            </a:r>
            <a:r>
              <a:rPr lang="en-GB" sz="800" dirty="0"/>
              <a:t> and C. Scrapper, "</a:t>
            </a:r>
            <a:r>
              <a:rPr lang="en-GB" sz="800" dirty="0" err="1"/>
              <a:t>USARSim</a:t>
            </a:r>
            <a:r>
              <a:rPr lang="en-GB" sz="800" dirty="0"/>
              <a:t>: a robot simulator for research and education," </a:t>
            </a:r>
            <a:r>
              <a:rPr lang="en-GB" sz="800" i="1" dirty="0"/>
              <a:t>Proceedings 2007 IEEE International Conference on Robotics and Automation</a:t>
            </a:r>
            <a:r>
              <a:rPr lang="en-GB" sz="800" dirty="0"/>
              <a:t>, 2007, pp. 1400-1405, </a:t>
            </a:r>
            <a:r>
              <a:rPr lang="en-GB" sz="800" dirty="0" err="1"/>
              <a:t>doi</a:t>
            </a:r>
            <a:r>
              <a:rPr lang="en-GB" sz="800" dirty="0"/>
              <a:t>: 10.1109/ROBOT.2007.363180.</a:t>
            </a:r>
            <a:endParaRPr lang="en-US" sz="800" dirty="0" smtClean="0"/>
          </a:p>
          <a:p>
            <a:pPr marL="171450" indent="-171450">
              <a:buFont typeface="Arial" panose="020B0604020202020204" pitchFamily="34" charset="0"/>
              <a:buChar char="•"/>
            </a:pPr>
            <a:r>
              <a:rPr lang="en-US" sz="800" dirty="0" smtClean="0"/>
              <a:t>Blog “</a:t>
            </a:r>
            <a:r>
              <a:rPr lang="en-GB" sz="800" dirty="0"/>
              <a:t>Using Unreal For Robotic </a:t>
            </a:r>
            <a:r>
              <a:rPr lang="en-GB" sz="800" dirty="0" smtClean="0"/>
              <a:t>Simulation”</a:t>
            </a:r>
            <a:r>
              <a:rPr lang="en-US" sz="800" dirty="0"/>
              <a:t> </a:t>
            </a:r>
            <a:r>
              <a:rPr lang="en-US" sz="800" dirty="0" smtClean="0">
                <a:hlinkClick r:id="rId18"/>
              </a:rPr>
              <a:t>http</a:t>
            </a:r>
            <a:r>
              <a:rPr lang="en-US" sz="800" dirty="0">
                <a:hlinkClick r:id="rId18"/>
              </a:rPr>
              <a:t>://</a:t>
            </a:r>
            <a:r>
              <a:rPr lang="en-US" sz="800" dirty="0" smtClean="0">
                <a:hlinkClick r:id="rId18"/>
              </a:rPr>
              <a:t>www.mitchellspryn.com/2019/12/30/Using-Unreal-For-Robotic-Simulation.html</a:t>
            </a:r>
            <a:r>
              <a:rPr lang="en-US" sz="800" dirty="0" smtClean="0"/>
              <a:t> </a:t>
            </a:r>
            <a:endParaRPr lang="en-US" sz="800" dirty="0"/>
          </a:p>
        </p:txBody>
      </p:sp>
      <p:pic>
        <p:nvPicPr>
          <p:cNvPr id="18" name="OOJ_nfpxYEo"/>
          <p:cNvPicPr>
            <a:picLocks noRot="1" noChangeAspect="1"/>
          </p:cNvPicPr>
          <p:nvPr>
            <a:videoFile r:link="rId4"/>
          </p:nvPr>
        </p:nvPicPr>
        <p:blipFill>
          <a:blip r:embed="rId19"/>
          <a:stretch>
            <a:fillRect/>
          </a:stretch>
        </p:blipFill>
        <p:spPr>
          <a:xfrm>
            <a:off x="8248044" y="4048103"/>
            <a:ext cx="3309717" cy="1861716"/>
          </a:xfrm>
          <a:prstGeom prst="rect">
            <a:avLst/>
          </a:prstGeom>
        </p:spPr>
      </p:pic>
      <p:sp>
        <p:nvSpPr>
          <p:cNvPr id="19" name="Rectangle 18"/>
          <p:cNvSpPr/>
          <p:nvPr/>
        </p:nvSpPr>
        <p:spPr>
          <a:xfrm>
            <a:off x="8176845" y="5909819"/>
            <a:ext cx="3424335" cy="215444"/>
          </a:xfrm>
          <a:prstGeom prst="rect">
            <a:avLst/>
          </a:prstGeom>
        </p:spPr>
        <p:txBody>
          <a:bodyPr wrap="none">
            <a:spAutoFit/>
          </a:bodyPr>
          <a:lstStyle/>
          <a:p>
            <a:r>
              <a:rPr lang="en-GB" sz="800" dirty="0" smtClean="0"/>
              <a:t>SBX robotics, using the Unreal Engine to generate synthetic data for robotics AI</a:t>
            </a:r>
            <a:endParaRPr lang="en-GB" sz="800" dirty="0"/>
          </a:p>
        </p:txBody>
      </p:sp>
    </p:spTree>
    <p:extLst>
      <p:ext uri="{BB962C8B-B14F-4D97-AF65-F5344CB8AC3E}">
        <p14:creationId xmlns:p14="http://schemas.microsoft.com/office/powerpoint/2010/main" val="16844733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38C0291-BFAC-4330-8BAD-E628E895AECB}"/>
              </a:ext>
            </a:extLst>
          </p:cNvPr>
          <p:cNvSpPr txBox="1">
            <a:spLocks/>
          </p:cNvSpPr>
          <p:nvPr/>
        </p:nvSpPr>
        <p:spPr>
          <a:xfrm>
            <a:off x="110066" y="0"/>
            <a:ext cx="7852901" cy="6858000"/>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lnSpc>
                <a:spcPct val="100000"/>
              </a:lnSpc>
              <a:spcBef>
                <a:spcPts val="600"/>
              </a:spcBef>
              <a:buNone/>
            </a:pPr>
            <a:r>
              <a:rPr lang="en-US" sz="1400" dirty="0" smtClean="0">
                <a:solidFill>
                  <a:schemeClr val="accent1">
                    <a:lumMod val="75000"/>
                  </a:schemeClr>
                </a:solidFill>
              </a:rPr>
              <a:t>Research Papers</a:t>
            </a:r>
          </a:p>
          <a:p>
            <a:pPr marL="0" indent="0">
              <a:lnSpc>
                <a:spcPct val="100000"/>
              </a:lnSpc>
              <a:spcBef>
                <a:spcPts val="600"/>
              </a:spcBef>
              <a:buNone/>
            </a:pPr>
            <a:r>
              <a:rPr lang="en-GB" sz="1000" b="1" dirty="0"/>
              <a:t>2011</a:t>
            </a:r>
            <a:r>
              <a:rPr lang="en-GB" sz="1000" dirty="0"/>
              <a:t> </a:t>
            </a:r>
            <a:endParaRPr lang="en-GB" sz="1000" dirty="0" smtClean="0"/>
          </a:p>
          <a:p>
            <a:pPr>
              <a:lnSpc>
                <a:spcPct val="100000"/>
              </a:lnSpc>
              <a:spcBef>
                <a:spcPts val="600"/>
              </a:spcBef>
              <a:buFont typeface="Arial" panose="020B0604020202020204" pitchFamily="34" charset="0"/>
              <a:buChar char="•"/>
            </a:pPr>
            <a:r>
              <a:rPr lang="en-GB" sz="1000" dirty="0" smtClean="0"/>
              <a:t> Survey of </a:t>
            </a:r>
            <a:r>
              <a:rPr lang="en-GB" sz="1000" dirty="0"/>
              <a:t>Robotics </a:t>
            </a:r>
            <a:r>
              <a:rPr lang="en-GB" sz="1000" dirty="0" smtClean="0"/>
              <a:t>Simulators</a:t>
            </a:r>
          </a:p>
          <a:p>
            <a:pPr lvl="3">
              <a:lnSpc>
                <a:spcPct val="100000"/>
              </a:lnSpc>
              <a:buFont typeface="Arial" panose="020B0604020202020204" pitchFamily="34" charset="0"/>
              <a:buChar char="•"/>
            </a:pPr>
            <a:r>
              <a:rPr lang="en-GB" sz="800" dirty="0" smtClean="0"/>
              <a:t>A</a:t>
            </a:r>
            <a:r>
              <a:rPr lang="en-GB" sz="800" dirty="0"/>
              <a:t>. Harris and J. M. Conrad, "Survey of popular robotics simulators, frameworks, and toolkits," </a:t>
            </a:r>
            <a:r>
              <a:rPr lang="en-GB" sz="800" i="1" dirty="0"/>
              <a:t>2011 Proceedings of IEEE </a:t>
            </a:r>
            <a:r>
              <a:rPr lang="en-GB" sz="800" i="1" dirty="0" err="1"/>
              <a:t>Southeastcon</a:t>
            </a:r>
            <a:r>
              <a:rPr lang="en-GB" sz="800" dirty="0"/>
              <a:t>, 2011, pp. 243-249, </a:t>
            </a:r>
            <a:r>
              <a:rPr lang="en-GB" sz="800" dirty="0" err="1"/>
              <a:t>doi</a:t>
            </a:r>
            <a:r>
              <a:rPr lang="en-GB" sz="800" dirty="0"/>
              <a:t>: </a:t>
            </a:r>
            <a:r>
              <a:rPr lang="en-GB" sz="800" dirty="0" smtClean="0"/>
              <a:t>10.1109/SECON.2011.5752942.</a:t>
            </a:r>
          </a:p>
          <a:p>
            <a:pPr>
              <a:lnSpc>
                <a:spcPct val="100000"/>
              </a:lnSpc>
              <a:spcBef>
                <a:spcPts val="600"/>
              </a:spcBef>
              <a:buFont typeface="Arial" panose="020B0604020202020204" pitchFamily="34" charset="0"/>
              <a:buChar char="•"/>
            </a:pPr>
            <a:r>
              <a:rPr lang="en-GB" sz="1000" dirty="0" smtClean="0"/>
              <a:t>Comparing Robotics Simulators</a:t>
            </a:r>
            <a:endParaRPr lang="en-GB" sz="1000" dirty="0"/>
          </a:p>
          <a:p>
            <a:pPr lvl="3">
              <a:lnSpc>
                <a:spcPct val="100000"/>
              </a:lnSpc>
              <a:buFont typeface="Arial" panose="020B0604020202020204" pitchFamily="34" charset="0"/>
              <a:buChar char="•"/>
            </a:pPr>
            <a:r>
              <a:rPr lang="en-GB" sz="800" dirty="0" smtClean="0"/>
              <a:t>K</a:t>
            </a:r>
            <a:r>
              <a:rPr lang="en-GB" sz="800" dirty="0"/>
              <a:t>. Kumar and P. S. Reel, "Analysis of contemporary robotics simulators," </a:t>
            </a:r>
            <a:r>
              <a:rPr lang="en-GB" sz="800" i="1" dirty="0"/>
              <a:t>2011 International Conference on Emerging Trends in Electrical and Computer Technology</a:t>
            </a:r>
            <a:r>
              <a:rPr lang="en-GB" sz="800" dirty="0"/>
              <a:t>, 2011, pp. 661-665, </a:t>
            </a:r>
            <a:r>
              <a:rPr lang="en-GB" sz="800" dirty="0" err="1"/>
              <a:t>doi</a:t>
            </a:r>
            <a:r>
              <a:rPr lang="en-GB" sz="800" dirty="0"/>
              <a:t>: 10.1109/ICETECT.2011.5760200</a:t>
            </a:r>
            <a:r>
              <a:rPr lang="en-GB" sz="800" dirty="0" smtClean="0"/>
              <a:t>.</a:t>
            </a:r>
          </a:p>
          <a:p>
            <a:pPr marL="4572" lvl="1" indent="0">
              <a:lnSpc>
                <a:spcPct val="100000"/>
              </a:lnSpc>
              <a:buNone/>
            </a:pPr>
            <a:r>
              <a:rPr lang="en-GB" sz="1000" b="1" dirty="0" smtClean="0"/>
              <a:t>2018</a:t>
            </a:r>
          </a:p>
          <a:p>
            <a:pPr>
              <a:lnSpc>
                <a:spcPct val="100000"/>
              </a:lnSpc>
              <a:spcBef>
                <a:spcPts val="600"/>
              </a:spcBef>
              <a:buFont typeface="Arial" panose="020B0604020202020204" pitchFamily="34" charset="0"/>
              <a:buChar char="•"/>
            </a:pPr>
            <a:r>
              <a:rPr lang="en-GB" sz="1000" dirty="0" err="1" smtClean="0"/>
              <a:t>RaiSim</a:t>
            </a:r>
            <a:r>
              <a:rPr lang="en-GB" sz="1000" dirty="0" smtClean="0"/>
              <a:t> paper</a:t>
            </a:r>
          </a:p>
          <a:p>
            <a:pPr lvl="3">
              <a:lnSpc>
                <a:spcPct val="100000"/>
              </a:lnSpc>
              <a:buFont typeface="Arial" panose="020B0604020202020204" pitchFamily="34" charset="0"/>
              <a:buChar char="•"/>
            </a:pPr>
            <a:r>
              <a:rPr lang="en-GB" sz="800" dirty="0" smtClean="0"/>
              <a:t>J</a:t>
            </a:r>
            <a:r>
              <a:rPr lang="en-GB" sz="800" dirty="0"/>
              <a:t>. </a:t>
            </a:r>
            <a:r>
              <a:rPr lang="en-GB" sz="800" dirty="0" err="1"/>
              <a:t>Hwangbo</a:t>
            </a:r>
            <a:r>
              <a:rPr lang="en-GB" sz="800" dirty="0"/>
              <a:t>, J. Lee and M. </a:t>
            </a:r>
            <a:r>
              <a:rPr lang="en-GB" sz="800" dirty="0" err="1"/>
              <a:t>Hutter</a:t>
            </a:r>
            <a:r>
              <a:rPr lang="en-GB" sz="800" dirty="0"/>
              <a:t>, "Per-Contact Iteration Method for Solving Contact Dynamics," in </a:t>
            </a:r>
            <a:r>
              <a:rPr lang="en-GB" sz="800" i="1" dirty="0"/>
              <a:t>IEEE Robotics and Automation Letters</a:t>
            </a:r>
            <a:r>
              <a:rPr lang="en-GB" sz="800" dirty="0"/>
              <a:t>, vol. 3, no. 2, pp. 895-902, April 2018, </a:t>
            </a:r>
            <a:r>
              <a:rPr lang="en-GB" sz="800" dirty="0" err="1"/>
              <a:t>doi</a:t>
            </a:r>
            <a:r>
              <a:rPr lang="en-GB" sz="800" dirty="0"/>
              <a:t>: 10.1109/LRA.2018.2792536.</a:t>
            </a:r>
            <a:endParaRPr lang="en-GB" sz="800" dirty="0" smtClean="0"/>
          </a:p>
          <a:p>
            <a:pPr marL="0" indent="0">
              <a:lnSpc>
                <a:spcPct val="100000"/>
              </a:lnSpc>
              <a:spcBef>
                <a:spcPts val="600"/>
              </a:spcBef>
              <a:buNone/>
            </a:pPr>
            <a:r>
              <a:rPr lang="en-GB" sz="1000" b="1" dirty="0" smtClean="0"/>
              <a:t>2019</a:t>
            </a:r>
            <a:endParaRPr lang="en-GB" sz="1000" dirty="0"/>
          </a:p>
          <a:p>
            <a:pPr>
              <a:lnSpc>
                <a:spcPct val="100000"/>
              </a:lnSpc>
              <a:spcBef>
                <a:spcPts val="600"/>
              </a:spcBef>
              <a:buFont typeface="Arial" panose="020B0604020202020204" pitchFamily="34" charset="0"/>
              <a:buChar char="•"/>
            </a:pPr>
            <a:r>
              <a:rPr lang="en-GB" sz="1000" dirty="0"/>
              <a:t>Comparing Robotics </a:t>
            </a:r>
            <a:r>
              <a:rPr lang="en-GB" sz="1000" dirty="0" smtClean="0"/>
              <a:t>Simulators</a:t>
            </a:r>
            <a:endParaRPr lang="en-GB" sz="1000" dirty="0"/>
          </a:p>
          <a:p>
            <a:pPr lvl="3">
              <a:lnSpc>
                <a:spcPct val="100000"/>
              </a:lnSpc>
              <a:buFont typeface="Arial" panose="020B0604020202020204" pitchFamily="34" charset="0"/>
              <a:buChar char="•"/>
            </a:pPr>
            <a:r>
              <a:rPr lang="en-GB" sz="800" dirty="0" smtClean="0"/>
              <a:t>M</a:t>
            </a:r>
            <a:r>
              <a:rPr lang="en-GB" sz="800" dirty="0"/>
              <a:t>. Santos Pessoa de </a:t>
            </a:r>
            <a:r>
              <a:rPr lang="en-GB" sz="800" dirty="0" err="1"/>
              <a:t>Melo</a:t>
            </a:r>
            <a:r>
              <a:rPr lang="en-GB" sz="800" dirty="0"/>
              <a:t>, J. Gomes da Silva </a:t>
            </a:r>
            <a:r>
              <a:rPr lang="en-GB" sz="800" dirty="0" err="1"/>
              <a:t>Neto</a:t>
            </a:r>
            <a:r>
              <a:rPr lang="en-GB" sz="800" dirty="0"/>
              <a:t>, P. Jorge Lima da Silva, J. M. X. </a:t>
            </a:r>
            <a:r>
              <a:rPr lang="en-GB" sz="800" dirty="0" err="1"/>
              <a:t>Natario</a:t>
            </a:r>
            <a:r>
              <a:rPr lang="en-GB" sz="800" dirty="0"/>
              <a:t> </a:t>
            </a:r>
            <a:r>
              <a:rPr lang="en-GB" sz="800" dirty="0" err="1"/>
              <a:t>Teixeira</a:t>
            </a:r>
            <a:r>
              <a:rPr lang="en-GB" sz="800" dirty="0"/>
              <a:t> and V. </a:t>
            </a:r>
            <a:r>
              <a:rPr lang="en-GB" sz="800" dirty="0" err="1"/>
              <a:t>Teichrieb</a:t>
            </a:r>
            <a:r>
              <a:rPr lang="en-GB" sz="800" dirty="0"/>
              <a:t>, "Analysis and Comparison of Robotics 3D Simulators," </a:t>
            </a:r>
            <a:r>
              <a:rPr lang="en-GB" sz="800" i="1" dirty="0"/>
              <a:t>2019 21st Symposium on Virtual and Augmented Reality (SVR)</a:t>
            </a:r>
            <a:r>
              <a:rPr lang="en-GB" sz="800" dirty="0"/>
              <a:t>, 2019, pp. 242-251, </a:t>
            </a:r>
            <a:r>
              <a:rPr lang="en-GB" sz="800" dirty="0" err="1"/>
              <a:t>doi</a:t>
            </a:r>
            <a:r>
              <a:rPr lang="en-GB" sz="800" dirty="0"/>
              <a:t>: 10.1109/SVR.2019.00049.</a:t>
            </a:r>
            <a:endParaRPr lang="en-GB" sz="800" dirty="0" smtClean="0"/>
          </a:p>
          <a:p>
            <a:pPr marL="0" indent="0">
              <a:lnSpc>
                <a:spcPct val="100000"/>
              </a:lnSpc>
              <a:spcBef>
                <a:spcPts val="600"/>
              </a:spcBef>
              <a:buNone/>
            </a:pPr>
            <a:r>
              <a:rPr lang="en-GB" sz="1000" b="1" dirty="0" smtClean="0"/>
              <a:t>2020</a:t>
            </a:r>
            <a:r>
              <a:rPr lang="en-GB" sz="1000" dirty="0" smtClean="0"/>
              <a:t> </a:t>
            </a:r>
          </a:p>
          <a:p>
            <a:pPr>
              <a:lnSpc>
                <a:spcPct val="100000"/>
              </a:lnSpc>
              <a:spcBef>
                <a:spcPts val="600"/>
              </a:spcBef>
              <a:buFont typeface="Arial" panose="020B0604020202020204" pitchFamily="34" charset="0"/>
              <a:buChar char="•"/>
            </a:pPr>
            <a:r>
              <a:rPr lang="en-GB" sz="1000" dirty="0" smtClean="0"/>
              <a:t>Challenges of using Robotics Simulators</a:t>
            </a:r>
          </a:p>
          <a:p>
            <a:pPr lvl="3">
              <a:lnSpc>
                <a:spcPct val="100000"/>
              </a:lnSpc>
              <a:buFont typeface="Arial" panose="020B0604020202020204" pitchFamily="34" charset="0"/>
              <a:buChar char="•"/>
            </a:pPr>
            <a:r>
              <a:rPr lang="en-GB" sz="800" dirty="0" smtClean="0"/>
              <a:t>Afzal</a:t>
            </a:r>
            <a:r>
              <a:rPr lang="en-GB" sz="800" dirty="0"/>
              <a:t>, A., Katz, D.S., </a:t>
            </a:r>
            <a:r>
              <a:rPr lang="en-GB" sz="800" dirty="0" err="1"/>
              <a:t>Goues</a:t>
            </a:r>
            <a:r>
              <a:rPr lang="en-GB" sz="800" dirty="0"/>
              <a:t>, C.L. and Timperley, C.S., 2020. A study on the challenges of using robotics simulators for testing. </a:t>
            </a:r>
            <a:r>
              <a:rPr lang="en-GB" sz="800" i="1" dirty="0" err="1"/>
              <a:t>arXiv</a:t>
            </a:r>
            <a:r>
              <a:rPr lang="en-GB" sz="800" i="1" dirty="0"/>
              <a:t> preprint arXiv:2004.07368</a:t>
            </a:r>
            <a:r>
              <a:rPr lang="en-GB" sz="800" dirty="0" smtClean="0"/>
              <a:t>.</a:t>
            </a:r>
          </a:p>
          <a:p>
            <a:pPr>
              <a:lnSpc>
                <a:spcPct val="100000"/>
              </a:lnSpc>
              <a:spcBef>
                <a:spcPts val="600"/>
              </a:spcBef>
              <a:buFont typeface="Arial" panose="020B0604020202020204" pitchFamily="34" charset="0"/>
              <a:buChar char="•"/>
            </a:pPr>
            <a:r>
              <a:rPr lang="en-GB" sz="1000" dirty="0" smtClean="0"/>
              <a:t>Comparing simulators for Humanoid Robots</a:t>
            </a:r>
          </a:p>
          <a:p>
            <a:pPr lvl="3">
              <a:lnSpc>
                <a:spcPct val="100000"/>
              </a:lnSpc>
              <a:buFont typeface="Arial" panose="020B0604020202020204" pitchFamily="34" charset="0"/>
              <a:buChar char="•"/>
            </a:pPr>
            <a:r>
              <a:rPr lang="en-GB" sz="800" dirty="0" smtClean="0"/>
              <a:t>Ayala</a:t>
            </a:r>
            <a:r>
              <a:rPr lang="en-GB" sz="800" dirty="0"/>
              <a:t>, A., Cruz, F., Campos, D., Rubio, R., </a:t>
            </a:r>
            <a:r>
              <a:rPr lang="en-GB" sz="800" dirty="0" err="1"/>
              <a:t>Fernandes</a:t>
            </a:r>
            <a:r>
              <a:rPr lang="en-GB" sz="800" dirty="0"/>
              <a:t>, B. and </a:t>
            </a:r>
            <a:r>
              <a:rPr lang="en-GB" sz="800" dirty="0" err="1"/>
              <a:t>Dazeley</a:t>
            </a:r>
            <a:r>
              <a:rPr lang="en-GB" sz="800" dirty="0"/>
              <a:t>, R., 2020, October. A Comparison of Humanoid Robot Simulators: A Quantitative Approach. In </a:t>
            </a:r>
            <a:r>
              <a:rPr lang="en-GB" sz="800" i="1" dirty="0"/>
              <a:t>2020 Joint IEEE 10th International Conference on Development and Learning and Epigenetic Robotics (ICDL-</a:t>
            </a:r>
            <a:r>
              <a:rPr lang="en-GB" sz="800" i="1" dirty="0" err="1"/>
              <a:t>EpiRob</a:t>
            </a:r>
            <a:r>
              <a:rPr lang="en-GB" sz="800" i="1" dirty="0"/>
              <a:t>)</a:t>
            </a:r>
            <a:r>
              <a:rPr lang="en-GB" sz="800" dirty="0"/>
              <a:t> (pp. 1-6). </a:t>
            </a:r>
            <a:r>
              <a:rPr lang="en-GB" sz="800" dirty="0" smtClean="0"/>
              <a:t>IEEE.</a:t>
            </a:r>
          </a:p>
          <a:p>
            <a:pPr>
              <a:lnSpc>
                <a:spcPct val="100000"/>
              </a:lnSpc>
              <a:spcBef>
                <a:spcPts val="600"/>
              </a:spcBef>
              <a:buFont typeface="Arial" panose="020B0604020202020204" pitchFamily="34" charset="0"/>
              <a:buChar char="•"/>
            </a:pPr>
            <a:r>
              <a:rPr lang="en-GB" sz="1000" dirty="0" smtClean="0"/>
              <a:t>Robotics simulators for Reinforcement Learning</a:t>
            </a:r>
            <a:endParaRPr lang="en-GB" sz="1000" dirty="0"/>
          </a:p>
          <a:p>
            <a:pPr lvl="3">
              <a:lnSpc>
                <a:spcPct val="100000"/>
              </a:lnSpc>
              <a:buFont typeface="Arial" panose="020B0604020202020204" pitchFamily="34" charset="0"/>
              <a:buChar char="•"/>
            </a:pPr>
            <a:r>
              <a:rPr lang="en-GB" sz="800" dirty="0" smtClean="0"/>
              <a:t>D</a:t>
            </a:r>
            <a:r>
              <a:rPr lang="en-GB" sz="800" dirty="0"/>
              <a:t>. </a:t>
            </a:r>
            <a:r>
              <a:rPr lang="en-GB" sz="800" dirty="0" err="1"/>
              <a:t>Ferigo</a:t>
            </a:r>
            <a:r>
              <a:rPr lang="en-GB" sz="800" dirty="0"/>
              <a:t>, S. </a:t>
            </a:r>
            <a:r>
              <a:rPr lang="en-GB" sz="800" dirty="0" err="1"/>
              <a:t>Traversaro</a:t>
            </a:r>
            <a:r>
              <a:rPr lang="en-GB" sz="800" dirty="0"/>
              <a:t>, G. Metta and D. </a:t>
            </a:r>
            <a:r>
              <a:rPr lang="en-GB" sz="800" dirty="0" err="1"/>
              <a:t>Pucci</a:t>
            </a:r>
            <a:r>
              <a:rPr lang="en-GB" sz="800" dirty="0"/>
              <a:t>, "Gym-Ignition: Reproducible Robotic Simulations for Reinforcement Learning," </a:t>
            </a:r>
            <a:r>
              <a:rPr lang="en-GB" sz="800" i="1" dirty="0"/>
              <a:t>2020 IEEE/SICE International Symposium on System Integration (SII)</a:t>
            </a:r>
            <a:r>
              <a:rPr lang="en-GB" sz="800" dirty="0"/>
              <a:t>, 2020, pp. 885-890, </a:t>
            </a:r>
            <a:r>
              <a:rPr lang="en-GB" sz="800" dirty="0" err="1"/>
              <a:t>doi</a:t>
            </a:r>
            <a:r>
              <a:rPr lang="en-GB" sz="800" dirty="0"/>
              <a:t>: 10.1109/SII46433.2020.9025951</a:t>
            </a:r>
            <a:r>
              <a:rPr lang="en-GB" sz="800" dirty="0" smtClean="0"/>
              <a:t>.</a:t>
            </a:r>
            <a:endParaRPr lang="en-GB" sz="800" b="1" dirty="0" smtClean="0"/>
          </a:p>
          <a:p>
            <a:pPr marL="0" indent="0">
              <a:lnSpc>
                <a:spcPct val="100000"/>
              </a:lnSpc>
              <a:spcBef>
                <a:spcPts val="600"/>
              </a:spcBef>
              <a:buNone/>
            </a:pPr>
            <a:r>
              <a:rPr lang="en-GB" sz="1000" b="1" dirty="0" smtClean="0"/>
              <a:t>2021</a:t>
            </a:r>
            <a:endParaRPr lang="en-GB" sz="1000" b="1" dirty="0"/>
          </a:p>
          <a:p>
            <a:pPr>
              <a:lnSpc>
                <a:spcPct val="100000"/>
              </a:lnSpc>
              <a:spcBef>
                <a:spcPts val="600"/>
              </a:spcBef>
              <a:buFont typeface="Arial" panose="020B0604020202020204" pitchFamily="34" charset="0"/>
              <a:buChar char="•"/>
            </a:pPr>
            <a:r>
              <a:rPr lang="en-GB" sz="1000" dirty="0" smtClean="0">
                <a:solidFill>
                  <a:schemeClr val="accent1">
                    <a:lumMod val="75000"/>
                  </a:schemeClr>
                </a:solidFill>
              </a:rPr>
              <a:t>The </a:t>
            </a:r>
            <a:r>
              <a:rPr lang="en-GB" sz="1000" dirty="0">
                <a:solidFill>
                  <a:schemeClr val="accent1">
                    <a:lumMod val="75000"/>
                  </a:schemeClr>
                </a:solidFill>
              </a:rPr>
              <a:t>use of simulation in </a:t>
            </a:r>
            <a:r>
              <a:rPr lang="en-GB" sz="1000" dirty="0" smtClean="0">
                <a:solidFill>
                  <a:schemeClr val="accent1">
                    <a:lumMod val="75000"/>
                  </a:schemeClr>
                </a:solidFill>
              </a:rPr>
              <a:t>robotics (now and in future)</a:t>
            </a:r>
          </a:p>
          <a:p>
            <a:pPr lvl="3">
              <a:lnSpc>
                <a:spcPct val="100000"/>
              </a:lnSpc>
              <a:buFont typeface="Arial" panose="020B0604020202020204" pitchFamily="34" charset="0"/>
              <a:buChar char="•"/>
            </a:pPr>
            <a:r>
              <a:rPr lang="en-GB" sz="800" dirty="0"/>
              <a:t>On the use of simulation in robotics: Opportunities, challenges, and suggestions for moving </a:t>
            </a:r>
            <a:r>
              <a:rPr lang="en-GB" sz="800" dirty="0" smtClean="0"/>
              <a:t>forward </a:t>
            </a:r>
            <a:r>
              <a:rPr lang="en-GB" sz="800" dirty="0" err="1" smtClean="0"/>
              <a:t>HeeSun</a:t>
            </a:r>
            <a:r>
              <a:rPr lang="en-GB" sz="800" dirty="0" smtClean="0"/>
              <a:t> </a:t>
            </a:r>
            <a:r>
              <a:rPr lang="en-GB" sz="800" dirty="0"/>
              <a:t>Choi, Cindy Crump, Christian </a:t>
            </a:r>
            <a:r>
              <a:rPr lang="en-GB" sz="800" dirty="0" err="1"/>
              <a:t>Duriez</a:t>
            </a:r>
            <a:r>
              <a:rPr lang="en-GB" sz="800" dirty="0"/>
              <a:t>, Asher </a:t>
            </a:r>
            <a:r>
              <a:rPr lang="en-GB" sz="800" dirty="0" err="1"/>
              <a:t>Elmquist</a:t>
            </a:r>
            <a:r>
              <a:rPr lang="en-GB" sz="800" dirty="0"/>
              <a:t>, Gregory Hager, David Han, Frank </a:t>
            </a:r>
            <a:r>
              <a:rPr lang="en-GB" sz="800" dirty="0" err="1"/>
              <a:t>Hearl</a:t>
            </a:r>
            <a:r>
              <a:rPr lang="en-GB" sz="800" dirty="0"/>
              <a:t>, Jessica Hodgins, </a:t>
            </a:r>
            <a:r>
              <a:rPr lang="en-GB" sz="800" dirty="0" err="1"/>
              <a:t>Abhinandan</a:t>
            </a:r>
            <a:r>
              <a:rPr lang="en-GB" sz="800" dirty="0"/>
              <a:t> Jain, Frederick </a:t>
            </a:r>
            <a:r>
              <a:rPr lang="en-GB" sz="800" dirty="0" err="1"/>
              <a:t>Leve</a:t>
            </a:r>
            <a:r>
              <a:rPr lang="en-GB" sz="800" dirty="0"/>
              <a:t>, Chen Li, </a:t>
            </a:r>
            <a:r>
              <a:rPr lang="en-GB" sz="800" dirty="0" err="1"/>
              <a:t>Franziska</a:t>
            </a:r>
            <a:r>
              <a:rPr lang="en-GB" sz="800" dirty="0"/>
              <a:t> Meier, Dan </a:t>
            </a:r>
            <a:r>
              <a:rPr lang="en-GB" sz="800" dirty="0" err="1"/>
              <a:t>Negrut</a:t>
            </a:r>
            <a:r>
              <a:rPr lang="en-GB" sz="800" dirty="0"/>
              <a:t>, </a:t>
            </a:r>
            <a:r>
              <a:rPr lang="en-GB" sz="800" dirty="0" err="1"/>
              <a:t>Ludovic</a:t>
            </a:r>
            <a:r>
              <a:rPr lang="en-GB" sz="800" dirty="0"/>
              <a:t> </a:t>
            </a:r>
            <a:r>
              <a:rPr lang="en-GB" sz="800" dirty="0" err="1"/>
              <a:t>Righetti</a:t>
            </a:r>
            <a:r>
              <a:rPr lang="en-GB" sz="800" dirty="0"/>
              <a:t>, Alberto Rodriguez, </a:t>
            </a:r>
            <a:r>
              <a:rPr lang="en-GB" sz="800" dirty="0" err="1"/>
              <a:t>Jie</a:t>
            </a:r>
            <a:r>
              <a:rPr lang="en-GB" sz="800" dirty="0"/>
              <a:t> Tan, Jeff </a:t>
            </a:r>
            <a:r>
              <a:rPr lang="en-GB" sz="800" dirty="0" err="1" smtClean="0"/>
              <a:t>Trinkle</a:t>
            </a:r>
            <a:r>
              <a:rPr lang="en-GB" sz="800" dirty="0" smtClean="0"/>
              <a:t> Proceedings </a:t>
            </a:r>
            <a:r>
              <a:rPr lang="en-GB" sz="800" dirty="0"/>
              <a:t>of the National Academy of Sciences Jan 2021, 118 (1) e1907856118; DOI: </a:t>
            </a:r>
            <a:r>
              <a:rPr lang="en-GB" sz="800" dirty="0" smtClean="0"/>
              <a:t>10.1073/pnas.1907856118</a:t>
            </a:r>
          </a:p>
          <a:p>
            <a:pPr>
              <a:lnSpc>
                <a:spcPct val="100000"/>
              </a:lnSpc>
              <a:spcBef>
                <a:spcPts val="600"/>
              </a:spcBef>
              <a:buFont typeface="Arial" panose="020B0604020202020204" pitchFamily="34" charset="0"/>
              <a:buChar char="•"/>
            </a:pPr>
            <a:r>
              <a:rPr lang="en-GB" sz="1000" dirty="0" smtClean="0"/>
              <a:t>Robotics simulators for Reinforcement Learning</a:t>
            </a:r>
          </a:p>
          <a:p>
            <a:pPr lvl="3">
              <a:lnSpc>
                <a:spcPct val="100000"/>
              </a:lnSpc>
              <a:buFont typeface="Arial" panose="020B0604020202020204" pitchFamily="34" charset="0"/>
              <a:buChar char="•"/>
            </a:pPr>
            <a:r>
              <a:rPr lang="en-GB" sz="800" dirty="0" smtClean="0"/>
              <a:t>T</a:t>
            </a:r>
            <a:r>
              <a:rPr lang="en-GB" sz="800" dirty="0"/>
              <a:t>. Kim, M. Jang and J. Kim, "A Survey on Simulation Environments for Reinforcement Learning," </a:t>
            </a:r>
            <a:r>
              <a:rPr lang="en-GB" sz="800" i="1" dirty="0"/>
              <a:t>2021 18th International Conference on Ubiquitous Robots (UR)</a:t>
            </a:r>
            <a:r>
              <a:rPr lang="en-GB" sz="800" dirty="0"/>
              <a:t>, 2021, pp. 63-67, </a:t>
            </a:r>
            <a:r>
              <a:rPr lang="en-GB" sz="800" dirty="0" err="1"/>
              <a:t>doi</a:t>
            </a:r>
            <a:r>
              <a:rPr lang="en-GB" sz="800" dirty="0"/>
              <a:t>: </a:t>
            </a:r>
            <a:r>
              <a:rPr lang="en-GB" sz="800" dirty="0" smtClean="0"/>
              <a:t>10.1109/UR52253.2021.9494694.</a:t>
            </a:r>
          </a:p>
          <a:p>
            <a:pPr>
              <a:lnSpc>
                <a:spcPct val="100000"/>
              </a:lnSpc>
              <a:buFont typeface="Arial" panose="020B0604020202020204" pitchFamily="34" charset="0"/>
              <a:buChar char="•"/>
            </a:pPr>
            <a:r>
              <a:rPr lang="en-GB" sz="1000" dirty="0" smtClean="0"/>
              <a:t>Validating </a:t>
            </a:r>
            <a:r>
              <a:rPr lang="en-GB" sz="1000" dirty="0"/>
              <a:t>Robotics Simulators on Real World Impacts</a:t>
            </a:r>
          </a:p>
          <a:p>
            <a:pPr lvl="3">
              <a:lnSpc>
                <a:spcPct val="100000"/>
              </a:lnSpc>
              <a:buFont typeface="Arial" panose="020B0604020202020204" pitchFamily="34" charset="0"/>
              <a:buChar char="•"/>
            </a:pPr>
            <a:r>
              <a:rPr lang="en-GB" sz="800" dirty="0"/>
              <a:t>Acosta, B., Yang, W. and </a:t>
            </a:r>
            <a:r>
              <a:rPr lang="en-GB" sz="800" dirty="0" err="1"/>
              <a:t>Posa</a:t>
            </a:r>
            <a:r>
              <a:rPr lang="en-GB" sz="800" dirty="0"/>
              <a:t>, M., 2021. Validating Robotics Simulators on Real World Impacts. </a:t>
            </a:r>
            <a:r>
              <a:rPr lang="en-GB" sz="800" i="1" dirty="0" err="1"/>
              <a:t>arXiv</a:t>
            </a:r>
            <a:r>
              <a:rPr lang="en-GB" sz="800" i="1" dirty="0"/>
              <a:t> preprint arXiv:2110.00541</a:t>
            </a:r>
            <a:r>
              <a:rPr lang="en-GB" sz="800" dirty="0"/>
              <a:t>.</a:t>
            </a:r>
          </a:p>
        </p:txBody>
      </p:sp>
      <p:pic>
        <p:nvPicPr>
          <p:cNvPr id="8" name="YCpkLvj1wQA"/>
          <p:cNvPicPr>
            <a:picLocks noRot="1" noChangeAspect="1"/>
          </p:cNvPicPr>
          <p:nvPr>
            <a:videoFile r:link="rId1"/>
          </p:nvPr>
        </p:nvPicPr>
        <p:blipFill>
          <a:blip r:embed="rId4"/>
          <a:stretch>
            <a:fillRect/>
          </a:stretch>
        </p:blipFill>
        <p:spPr>
          <a:xfrm>
            <a:off x="8267700" y="1321859"/>
            <a:ext cx="3750733" cy="2186728"/>
          </a:xfrm>
          <a:prstGeom prst="rect">
            <a:avLst/>
          </a:prstGeom>
        </p:spPr>
      </p:pic>
      <p:sp>
        <p:nvSpPr>
          <p:cNvPr id="9" name="Rectangle 8"/>
          <p:cNvSpPr/>
          <p:nvPr/>
        </p:nvSpPr>
        <p:spPr>
          <a:xfrm>
            <a:off x="8487902" y="1014082"/>
            <a:ext cx="3310330" cy="307777"/>
          </a:xfrm>
          <a:prstGeom prst="rect">
            <a:avLst/>
          </a:prstGeom>
        </p:spPr>
        <p:txBody>
          <a:bodyPr wrap="none">
            <a:spAutoFit/>
          </a:bodyPr>
          <a:lstStyle/>
          <a:p>
            <a:pPr algn="ctr"/>
            <a:r>
              <a:rPr lang="en-GB" sz="1400" dirty="0" smtClean="0"/>
              <a:t>2021 </a:t>
            </a:r>
            <a:r>
              <a:rPr lang="en-GB" sz="1400" dirty="0" err="1" smtClean="0"/>
              <a:t>Reddit</a:t>
            </a:r>
            <a:r>
              <a:rPr lang="en-GB" sz="1400" dirty="0" smtClean="0"/>
              <a:t> Robotics Showcase: Simulation</a:t>
            </a:r>
            <a:endParaRPr lang="en-GB" sz="1400" dirty="0"/>
          </a:p>
        </p:txBody>
      </p:sp>
      <p:pic>
        <p:nvPicPr>
          <p:cNvPr id="10" name="HLFfAnheun8"/>
          <p:cNvPicPr>
            <a:picLocks noRot="1" noChangeAspect="1"/>
          </p:cNvPicPr>
          <p:nvPr>
            <a:videoFile r:link="rId2"/>
          </p:nvPr>
        </p:nvPicPr>
        <p:blipFill>
          <a:blip r:embed="rId5"/>
          <a:stretch>
            <a:fillRect/>
          </a:stretch>
        </p:blipFill>
        <p:spPr>
          <a:xfrm>
            <a:off x="8267700" y="4013488"/>
            <a:ext cx="3750733" cy="2109787"/>
          </a:xfrm>
          <a:prstGeom prst="rect">
            <a:avLst/>
          </a:prstGeom>
        </p:spPr>
      </p:pic>
      <p:sp>
        <p:nvSpPr>
          <p:cNvPr id="11" name="Rectangle 10"/>
          <p:cNvSpPr/>
          <p:nvPr/>
        </p:nvSpPr>
        <p:spPr>
          <a:xfrm>
            <a:off x="8356875" y="3705711"/>
            <a:ext cx="3572388" cy="307777"/>
          </a:xfrm>
          <a:prstGeom prst="rect">
            <a:avLst/>
          </a:prstGeom>
        </p:spPr>
        <p:txBody>
          <a:bodyPr wrap="none">
            <a:spAutoFit/>
          </a:bodyPr>
          <a:lstStyle/>
          <a:p>
            <a:pPr algn="ctr"/>
            <a:r>
              <a:rPr lang="en-GB" sz="1400" dirty="0" smtClean="0"/>
              <a:t>2021 </a:t>
            </a:r>
            <a:r>
              <a:rPr lang="en-GB" sz="1400" dirty="0" err="1" smtClean="0"/>
              <a:t>Reddit</a:t>
            </a:r>
            <a:r>
              <a:rPr lang="en-GB" sz="1400" dirty="0" smtClean="0"/>
              <a:t> Robotics Showcase: Legged Robots</a:t>
            </a:r>
            <a:endParaRPr lang="en-GB" sz="1400" dirty="0"/>
          </a:p>
        </p:txBody>
      </p:sp>
    </p:spTree>
    <p:extLst>
      <p:ext uri="{BB962C8B-B14F-4D97-AF65-F5344CB8AC3E}">
        <p14:creationId xmlns:p14="http://schemas.microsoft.com/office/powerpoint/2010/main" val="558072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723548" y="1624961"/>
            <a:ext cx="10772775" cy="1658198"/>
          </a:xfrm>
        </p:spPr>
        <p:txBody>
          <a:bodyPr/>
          <a:lstStyle/>
          <a:p>
            <a:pPr algn="ctr"/>
            <a:r>
              <a:rPr lang="en-US" i="1" dirty="0" smtClean="0">
                <a:ea typeface="+mj-lt"/>
                <a:cs typeface="+mj-lt"/>
              </a:rPr>
              <a:t>15 minute break</a:t>
            </a:r>
            <a:endParaRPr lang="en-US" i="1" dirty="0">
              <a:cs typeface="Calibri Light" panose="020F0302020204030204"/>
            </a:endParaRPr>
          </a:p>
        </p:txBody>
      </p:sp>
      <p:sp>
        <p:nvSpPr>
          <p:cNvPr id="3" name="Rectangle 2"/>
          <p:cNvSpPr/>
          <p:nvPr/>
        </p:nvSpPr>
        <p:spPr>
          <a:xfrm>
            <a:off x="3361620" y="4629034"/>
            <a:ext cx="5506251" cy="1292662"/>
          </a:xfrm>
          <a:prstGeom prst="rect">
            <a:avLst/>
          </a:prstGeom>
        </p:spPr>
        <p:txBody>
          <a:bodyPr wrap="none">
            <a:spAutoFit/>
          </a:bodyPr>
          <a:lstStyle/>
          <a:p>
            <a:r>
              <a:rPr lang="en-US" sz="2400" i="1" dirty="0" smtClean="0">
                <a:solidFill>
                  <a:schemeClr val="accent1">
                    <a:lumMod val="75000"/>
                  </a:schemeClr>
                </a:solidFill>
                <a:cs typeface="Calibri Light"/>
              </a:rPr>
              <a:t>Next up…</a:t>
            </a:r>
            <a:r>
              <a:rPr lang="en-US" sz="2400" i="1" dirty="0">
                <a:solidFill>
                  <a:schemeClr val="accent1">
                    <a:lumMod val="75000"/>
                  </a:schemeClr>
                </a:solidFill>
                <a:cs typeface="Calibri Light"/>
              </a:rPr>
              <a:t>	</a:t>
            </a:r>
            <a:r>
              <a:rPr lang="en-US" sz="2400" i="1" dirty="0" smtClean="0">
                <a:solidFill>
                  <a:schemeClr val="accent1">
                    <a:lumMod val="75000"/>
                  </a:schemeClr>
                </a:solidFill>
                <a:cs typeface="Calibri Light"/>
              </a:rPr>
              <a:t>“Practical”</a:t>
            </a:r>
            <a:r>
              <a:rPr lang="en-US" i="1" dirty="0" smtClean="0">
                <a:solidFill>
                  <a:schemeClr val="accent1">
                    <a:lumMod val="75000"/>
                  </a:schemeClr>
                </a:solidFill>
                <a:cs typeface="Calibri Light"/>
              </a:rPr>
              <a:t> </a:t>
            </a:r>
            <a:r>
              <a:rPr lang="en-US" i="1" dirty="0">
                <a:solidFill>
                  <a:schemeClr val="accent1">
                    <a:lumMod val="75000"/>
                  </a:schemeClr>
                </a:solidFill>
                <a:cs typeface="Calibri Light"/>
              </a:rPr>
              <a:t>– Your robot in </a:t>
            </a:r>
            <a:r>
              <a:rPr lang="en-US" i="1" dirty="0" smtClean="0">
                <a:solidFill>
                  <a:schemeClr val="accent1">
                    <a:lumMod val="75000"/>
                  </a:schemeClr>
                </a:solidFill>
                <a:cs typeface="Calibri Light"/>
              </a:rPr>
              <a:t>Webots</a:t>
            </a:r>
          </a:p>
          <a:p>
            <a:pPr algn="ctr"/>
            <a:endParaRPr lang="en-US" i="1" dirty="0">
              <a:solidFill>
                <a:schemeClr val="accent1">
                  <a:lumMod val="75000"/>
                </a:schemeClr>
              </a:solidFill>
              <a:cs typeface="Calibri Light"/>
            </a:endParaRPr>
          </a:p>
          <a:p>
            <a:pPr algn="ctr"/>
            <a:r>
              <a:rPr lang="en-US" dirty="0">
                <a:hlinkClick r:id="rId2"/>
              </a:rPr>
              <a:t>https://cyberbotics.com/</a:t>
            </a:r>
            <a:r>
              <a:rPr lang="en-US" dirty="0"/>
              <a:t> </a:t>
            </a:r>
          </a:p>
          <a:p>
            <a:pPr algn="ctr"/>
            <a:r>
              <a:rPr lang="en-GB" i="1" dirty="0" smtClean="0">
                <a:solidFill>
                  <a:schemeClr val="accent1">
                    <a:lumMod val="75000"/>
                  </a:schemeClr>
                </a:solidFill>
              </a:rPr>
              <a:t>download &amp; install</a:t>
            </a:r>
            <a:endParaRPr lang="en-GB" i="1" dirty="0">
              <a:solidFill>
                <a:schemeClr val="accent1">
                  <a:lumMod val="75000"/>
                </a:schemeClr>
              </a:solidFill>
            </a:endParaRPr>
          </a:p>
        </p:txBody>
      </p:sp>
    </p:spTree>
    <p:extLst>
      <p:ext uri="{BB962C8B-B14F-4D97-AF65-F5344CB8AC3E}">
        <p14:creationId xmlns:p14="http://schemas.microsoft.com/office/powerpoint/2010/main" val="35458577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normAutofit/>
          </a:bodyPr>
          <a:lstStyle/>
          <a:p>
            <a:r>
              <a:rPr lang="en-US" sz="6600" i="1" dirty="0" smtClean="0">
                <a:cs typeface="Calibri Light"/>
              </a:rPr>
              <a:t>“Practical”</a:t>
            </a:r>
            <a:r>
              <a:rPr lang="en-US" i="1" dirty="0" smtClean="0">
                <a:cs typeface="Calibri Light"/>
              </a:rPr>
              <a:t> </a:t>
            </a:r>
            <a:r>
              <a:rPr lang="en-US" i="1" dirty="0">
                <a:cs typeface="Calibri Light"/>
              </a:rPr>
              <a:t>– Your robot in Webots</a:t>
            </a:r>
            <a:endParaRPr lang="en-US" dirty="0"/>
          </a:p>
        </p:txBody>
      </p:sp>
      <p:sp>
        <p:nvSpPr>
          <p:cNvPr id="4" name="Content Placeholder 2">
            <a:extLst>
              <a:ext uri="{FF2B5EF4-FFF2-40B4-BE49-F238E27FC236}">
                <a16:creationId xmlns:a16="http://schemas.microsoft.com/office/drawing/2014/main" id="{DBD4EE73-7353-45CE-938F-FCD2C431C2CE}"/>
              </a:ext>
            </a:extLst>
          </p:cNvPr>
          <p:cNvSpPr txBox="1">
            <a:spLocks/>
          </p:cNvSpPr>
          <p:nvPr/>
        </p:nvSpPr>
        <p:spPr>
          <a:xfrm>
            <a:off x="720392" y="1990333"/>
            <a:ext cx="3722914" cy="3766185"/>
          </a:xfrm>
          <a:prstGeom prst="rect">
            <a:avLst/>
          </a:prstGeom>
        </p:spPr>
        <p:txBody>
          <a:bodyPr vert="horz" lIns="91440" tIns="45720" rIns="91440" bIns="45720" rtlCol="0" anchor="t">
            <a:normAutofit fontScale="92500" lnSpcReduction="2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cs typeface="Calibri Light"/>
              </a:rPr>
              <a:t>Webots guided tour</a:t>
            </a:r>
          </a:p>
          <a:p>
            <a:r>
              <a:rPr lang="en-US" dirty="0">
                <a:cs typeface="Calibri Light"/>
              </a:rPr>
              <a:t>Tutorials</a:t>
            </a:r>
          </a:p>
          <a:p>
            <a:r>
              <a:rPr lang="en-US" dirty="0">
                <a:cs typeface="Calibri Light"/>
              </a:rPr>
              <a:t>Preparing your robot in F360 for export</a:t>
            </a:r>
          </a:p>
          <a:p>
            <a:r>
              <a:rPr lang="en-US" dirty="0">
                <a:cs typeface="Calibri Light"/>
              </a:rPr>
              <a:t>Exporting your robot to a URDF or PROTO file</a:t>
            </a:r>
          </a:p>
          <a:p>
            <a:r>
              <a:rPr lang="en-US" dirty="0">
                <a:cs typeface="Calibri Light"/>
              </a:rPr>
              <a:t>Importing your model into Webots</a:t>
            </a:r>
          </a:p>
          <a:p>
            <a:r>
              <a:rPr lang="en-US" dirty="0">
                <a:cs typeface="Calibri Light"/>
              </a:rPr>
              <a:t>Controlling your robot in Webots</a:t>
            </a:r>
          </a:p>
          <a:p>
            <a:r>
              <a:rPr lang="en-US" dirty="0">
                <a:cs typeface="Calibri Light"/>
              </a:rPr>
              <a:t>Webots &amp; ROS</a:t>
            </a:r>
          </a:p>
          <a:p>
            <a:endParaRPr lang="en-US" dirty="0">
              <a:cs typeface="Calibri Light"/>
            </a:endParaRPr>
          </a:p>
          <a:p>
            <a:endParaRPr lang="en-US" dirty="0">
              <a:cs typeface="Calibri Light"/>
            </a:endParaRPr>
          </a:p>
        </p:txBody>
      </p:sp>
      <p:sp>
        <p:nvSpPr>
          <p:cNvPr id="5" name="TextBox 4"/>
          <p:cNvSpPr txBox="1"/>
          <p:nvPr/>
        </p:nvSpPr>
        <p:spPr>
          <a:xfrm>
            <a:off x="7937771" y="2903780"/>
            <a:ext cx="1361872" cy="1200329"/>
          </a:xfrm>
          <a:prstGeom prst="rect">
            <a:avLst/>
          </a:prstGeom>
          <a:noFill/>
        </p:spPr>
        <p:txBody>
          <a:bodyPr wrap="square" rtlCol="0">
            <a:spAutoFit/>
          </a:bodyPr>
          <a:lstStyle/>
          <a:p>
            <a:r>
              <a:rPr lang="en-GB" dirty="0" smtClean="0"/>
              <a:t>Image of simple quadruped in </a:t>
            </a:r>
            <a:r>
              <a:rPr lang="en-GB" dirty="0" err="1" smtClean="0"/>
              <a:t>webots</a:t>
            </a:r>
            <a:endParaRPr lang="en-GB" dirty="0"/>
          </a:p>
        </p:txBody>
      </p:sp>
    </p:spTree>
    <p:extLst>
      <p:ext uri="{BB962C8B-B14F-4D97-AF65-F5344CB8AC3E}">
        <p14:creationId xmlns:p14="http://schemas.microsoft.com/office/powerpoint/2010/main" val="1020167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8BE1-9FA5-4D40-BA28-196EE30BCDE1}"/>
              </a:ext>
            </a:extLst>
          </p:cNvPr>
          <p:cNvSpPr>
            <a:spLocks noGrp="1"/>
          </p:cNvSpPr>
          <p:nvPr>
            <p:ph type="title"/>
          </p:nvPr>
        </p:nvSpPr>
        <p:spPr>
          <a:xfrm>
            <a:off x="0" y="0"/>
            <a:ext cx="10772775" cy="1658198"/>
          </a:xfrm>
        </p:spPr>
        <p:txBody>
          <a:bodyPr/>
          <a:lstStyle/>
          <a:p>
            <a:r>
              <a:rPr lang="en-US" dirty="0">
                <a:cs typeface="Calibri Light"/>
              </a:rPr>
              <a:t>Overview</a:t>
            </a:r>
            <a:endParaRPr lang="en-US" dirty="0"/>
          </a:p>
        </p:txBody>
      </p:sp>
      <p:sp>
        <p:nvSpPr>
          <p:cNvPr id="3" name="Content Placeholder 2">
            <a:extLst>
              <a:ext uri="{FF2B5EF4-FFF2-40B4-BE49-F238E27FC236}">
                <a16:creationId xmlns:a16="http://schemas.microsoft.com/office/drawing/2014/main" id="{172ABD12-A290-47CA-B141-53AB6D34D391}"/>
              </a:ext>
            </a:extLst>
          </p:cNvPr>
          <p:cNvSpPr>
            <a:spLocks noGrp="1"/>
          </p:cNvSpPr>
          <p:nvPr>
            <p:ph idx="1"/>
          </p:nvPr>
        </p:nvSpPr>
        <p:spPr>
          <a:xfrm>
            <a:off x="1" y="1658198"/>
            <a:ext cx="4140926" cy="5199802"/>
          </a:xfrm>
        </p:spPr>
        <p:txBody>
          <a:bodyPr vert="horz" lIns="91440" tIns="45720" rIns="91440" bIns="45720" rtlCol="0" anchor="t">
            <a:normAutofit/>
          </a:bodyPr>
          <a:lstStyle/>
          <a:p>
            <a:r>
              <a:rPr lang="en-US" i="1" dirty="0" smtClean="0">
                <a:solidFill>
                  <a:schemeClr val="accent1">
                    <a:lumMod val="75000"/>
                  </a:schemeClr>
                </a:solidFill>
                <a:cs typeface="Calibri Light"/>
              </a:rPr>
              <a:t>Lecture Part One</a:t>
            </a:r>
          </a:p>
          <a:p>
            <a:r>
              <a:rPr lang="en-US" sz="2800" i="1" dirty="0" smtClean="0">
                <a:cs typeface="Calibri Light"/>
              </a:rPr>
              <a:t>Theory</a:t>
            </a:r>
            <a:r>
              <a:rPr lang="en-US" i="1" dirty="0" smtClean="0">
                <a:cs typeface="Calibri Light"/>
              </a:rPr>
              <a:t> </a:t>
            </a:r>
            <a:r>
              <a:rPr lang="en-US" i="1" dirty="0">
                <a:cs typeface="Calibri Light"/>
              </a:rPr>
              <a:t>– </a:t>
            </a:r>
            <a:r>
              <a:rPr lang="en-US" sz="2000" i="1" dirty="0">
                <a:cs typeface="Calibri Light"/>
              </a:rPr>
              <a:t>The value of simulation</a:t>
            </a:r>
            <a:endParaRPr lang="en-US" i="1" dirty="0">
              <a:cs typeface="Calibri Light"/>
            </a:endParaRPr>
          </a:p>
          <a:p>
            <a:r>
              <a:rPr lang="en-US" dirty="0">
                <a:cs typeface="Calibri Light"/>
              </a:rPr>
              <a:t>What is a simulation?</a:t>
            </a:r>
            <a:endParaRPr lang="en-US" dirty="0"/>
          </a:p>
          <a:p>
            <a:r>
              <a:rPr lang="en-US" dirty="0">
                <a:cs typeface="Calibri Light"/>
              </a:rPr>
              <a:t>Why is simulation important?</a:t>
            </a:r>
          </a:p>
          <a:p>
            <a:r>
              <a:rPr lang="en-US" dirty="0">
                <a:cs typeface="Calibri Light"/>
              </a:rPr>
              <a:t>How can we use simulation in robotics?</a:t>
            </a:r>
          </a:p>
          <a:p>
            <a:r>
              <a:rPr lang="en-US" dirty="0">
                <a:cs typeface="Calibri Light"/>
              </a:rPr>
              <a:t>Conclusion – The value of simulation</a:t>
            </a:r>
          </a:p>
          <a:p>
            <a:endParaRPr lang="en-US" dirty="0">
              <a:cs typeface="Calibri Light"/>
            </a:endParaRPr>
          </a:p>
        </p:txBody>
      </p:sp>
      <p:sp>
        <p:nvSpPr>
          <p:cNvPr id="6" name="Content Placeholder 2">
            <a:extLst>
              <a:ext uri="{FF2B5EF4-FFF2-40B4-BE49-F238E27FC236}">
                <a16:creationId xmlns:a16="http://schemas.microsoft.com/office/drawing/2014/main" id="{DBD4EE73-7353-45CE-938F-FCD2C431C2CE}"/>
              </a:ext>
            </a:extLst>
          </p:cNvPr>
          <p:cNvSpPr txBox="1">
            <a:spLocks/>
          </p:cNvSpPr>
          <p:nvPr/>
        </p:nvSpPr>
        <p:spPr>
          <a:xfrm>
            <a:off x="4140926" y="1658198"/>
            <a:ext cx="3722914" cy="4157587"/>
          </a:xfrm>
          <a:prstGeom prst="rect">
            <a:avLst/>
          </a:prstGeom>
        </p:spPr>
        <p:txBody>
          <a:bodyPr vert="horz" lIns="91440" tIns="45720" rIns="91440" bIns="45720" rtlCol="0" anchor="t">
            <a:normAutofit fontScale="85000" lnSpcReduction="2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i="1" dirty="0">
                <a:solidFill>
                  <a:schemeClr val="accent1">
                    <a:lumMod val="75000"/>
                  </a:schemeClr>
                </a:solidFill>
                <a:cs typeface="Calibri Light"/>
              </a:rPr>
              <a:t>Lecture Part </a:t>
            </a:r>
            <a:r>
              <a:rPr lang="en-US" sz="2800" i="1" dirty="0" smtClean="0">
                <a:solidFill>
                  <a:schemeClr val="accent1">
                    <a:lumMod val="75000"/>
                  </a:schemeClr>
                </a:solidFill>
                <a:cs typeface="Calibri Light"/>
              </a:rPr>
              <a:t>Two</a:t>
            </a:r>
          </a:p>
          <a:p>
            <a:r>
              <a:rPr lang="en-US" sz="2800" i="1" dirty="0" smtClean="0">
                <a:cs typeface="Calibri Light"/>
              </a:rPr>
              <a:t>“Practical”</a:t>
            </a:r>
            <a:r>
              <a:rPr lang="en-US" i="1" dirty="0" smtClean="0">
                <a:cs typeface="Calibri Light"/>
              </a:rPr>
              <a:t> </a:t>
            </a:r>
            <a:r>
              <a:rPr lang="en-US" i="1" dirty="0">
                <a:cs typeface="Calibri Light"/>
              </a:rPr>
              <a:t>– </a:t>
            </a:r>
            <a:r>
              <a:rPr lang="en-US" sz="2000" i="1" dirty="0">
                <a:cs typeface="Calibri Light"/>
              </a:rPr>
              <a:t>Your robot in Webots</a:t>
            </a:r>
          </a:p>
          <a:p>
            <a:r>
              <a:rPr lang="en-US" dirty="0" err="1">
                <a:cs typeface="Calibri Light"/>
              </a:rPr>
              <a:t>Webots</a:t>
            </a:r>
            <a:r>
              <a:rPr lang="en-US" dirty="0">
                <a:cs typeface="Calibri Light"/>
              </a:rPr>
              <a:t> guided tour</a:t>
            </a:r>
          </a:p>
          <a:p>
            <a:r>
              <a:rPr lang="en-US" dirty="0">
                <a:cs typeface="Calibri Light"/>
              </a:rPr>
              <a:t>Tutorials</a:t>
            </a:r>
          </a:p>
          <a:p>
            <a:r>
              <a:rPr lang="en-US" dirty="0">
                <a:cs typeface="Calibri Light"/>
              </a:rPr>
              <a:t>Preparing your robot in F360 for export</a:t>
            </a:r>
          </a:p>
          <a:p>
            <a:r>
              <a:rPr lang="en-US" dirty="0">
                <a:cs typeface="Calibri Light"/>
              </a:rPr>
              <a:t>Exporting your robot to a URDF or PROTO file</a:t>
            </a:r>
          </a:p>
          <a:p>
            <a:r>
              <a:rPr lang="en-US" dirty="0">
                <a:cs typeface="Calibri Light"/>
              </a:rPr>
              <a:t>Importing your model into Webots</a:t>
            </a:r>
          </a:p>
          <a:p>
            <a:r>
              <a:rPr lang="en-US" dirty="0">
                <a:cs typeface="Calibri Light"/>
              </a:rPr>
              <a:t>Controlling your robot in Webots</a:t>
            </a:r>
          </a:p>
          <a:p>
            <a:r>
              <a:rPr lang="en-US" dirty="0">
                <a:cs typeface="Calibri Light"/>
              </a:rPr>
              <a:t>Webots &amp; ROS</a:t>
            </a:r>
          </a:p>
          <a:p>
            <a:endParaRPr lang="en-US" dirty="0">
              <a:cs typeface="Calibri Light"/>
            </a:endParaRPr>
          </a:p>
          <a:p>
            <a:endParaRPr lang="en-US" dirty="0">
              <a:cs typeface="Calibri Light"/>
            </a:endParaRPr>
          </a:p>
        </p:txBody>
      </p:sp>
      <p:sp>
        <p:nvSpPr>
          <p:cNvPr id="5" name="Content Placeholder 2">
            <a:extLst>
              <a:ext uri="{FF2B5EF4-FFF2-40B4-BE49-F238E27FC236}">
                <a16:creationId xmlns:a16="http://schemas.microsoft.com/office/drawing/2014/main" id="{DBD4EE73-7353-45CE-938F-FCD2C431C2CE}"/>
              </a:ext>
            </a:extLst>
          </p:cNvPr>
          <p:cNvSpPr txBox="1">
            <a:spLocks/>
          </p:cNvSpPr>
          <p:nvPr/>
        </p:nvSpPr>
        <p:spPr>
          <a:xfrm>
            <a:off x="9186333" y="1549401"/>
            <a:ext cx="3005666" cy="5308600"/>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i="1" dirty="0" smtClean="0">
                <a:solidFill>
                  <a:schemeClr val="accent1">
                    <a:lumMod val="75000"/>
                  </a:schemeClr>
                </a:solidFill>
                <a:cs typeface="Calibri Light"/>
              </a:rPr>
              <a:t>Schedule</a:t>
            </a:r>
            <a:endParaRPr lang="en-US" i="1" dirty="0">
              <a:solidFill>
                <a:schemeClr val="accent1">
                  <a:lumMod val="75000"/>
                </a:schemeClr>
              </a:solidFill>
              <a:cs typeface="Calibri Light"/>
            </a:endParaRPr>
          </a:p>
          <a:p>
            <a:pPr marL="0" indent="0">
              <a:buNone/>
            </a:pPr>
            <a:endParaRPr lang="en-US" dirty="0" smtClean="0">
              <a:cs typeface="Calibri Light"/>
            </a:endParaRPr>
          </a:p>
          <a:p>
            <a:pPr marL="0" indent="0">
              <a:buNone/>
            </a:pPr>
            <a:r>
              <a:rPr lang="en-US" dirty="0" smtClean="0">
                <a:cs typeface="Calibri Light"/>
              </a:rPr>
              <a:t>25.11.21</a:t>
            </a:r>
            <a:endParaRPr lang="en-US" dirty="0">
              <a:cs typeface="Calibri Light"/>
            </a:endParaRPr>
          </a:p>
          <a:p>
            <a:pPr>
              <a:buFont typeface="Arial" panose="020B0604020202020204" pitchFamily="34" charset="0"/>
              <a:buChar char="•"/>
            </a:pPr>
            <a:r>
              <a:rPr lang="en-US" sz="1600" dirty="0" smtClean="0">
                <a:cs typeface="Calibri Light"/>
              </a:rPr>
              <a:t>Lecture</a:t>
            </a:r>
          </a:p>
          <a:p>
            <a:pPr>
              <a:buFont typeface="Arial" panose="020B0604020202020204" pitchFamily="34" charset="0"/>
              <a:buChar char="•"/>
            </a:pPr>
            <a:r>
              <a:rPr lang="en-US" sz="1600" dirty="0" smtClean="0">
                <a:cs typeface="Calibri Light"/>
              </a:rPr>
              <a:t>Lab 1 / Revision</a:t>
            </a:r>
            <a:endParaRPr lang="en-US" sz="1600" dirty="0">
              <a:cs typeface="Calibri Light"/>
            </a:endParaRPr>
          </a:p>
          <a:p>
            <a:pPr marL="0" indent="0">
              <a:buNone/>
            </a:pPr>
            <a:endParaRPr lang="en-US" dirty="0" smtClean="0">
              <a:cs typeface="Calibri Light"/>
            </a:endParaRPr>
          </a:p>
          <a:p>
            <a:pPr marL="0" indent="0">
              <a:buNone/>
            </a:pPr>
            <a:r>
              <a:rPr lang="en-US" dirty="0" smtClean="0">
                <a:cs typeface="Calibri Light"/>
              </a:rPr>
              <a:t>02.12.21</a:t>
            </a:r>
          </a:p>
          <a:p>
            <a:pPr>
              <a:buFont typeface="Arial" panose="020B0604020202020204" pitchFamily="34" charset="0"/>
              <a:buChar char="•"/>
            </a:pPr>
            <a:r>
              <a:rPr lang="en-US" sz="1600" dirty="0" smtClean="0">
                <a:cs typeface="Calibri Light"/>
              </a:rPr>
              <a:t>Lab 2 / Revision</a:t>
            </a:r>
            <a:endParaRPr lang="en-US" sz="1600" dirty="0">
              <a:cs typeface="Calibri Light"/>
            </a:endParaRPr>
          </a:p>
          <a:p>
            <a:pPr marL="0" indent="0">
              <a:buNone/>
            </a:pPr>
            <a:endParaRPr lang="en-US" dirty="0" smtClean="0">
              <a:cs typeface="Calibri Light"/>
            </a:endParaRPr>
          </a:p>
          <a:p>
            <a:pPr marL="0" indent="0">
              <a:buNone/>
            </a:pPr>
            <a:r>
              <a:rPr lang="en-US" dirty="0" smtClean="0">
                <a:cs typeface="Calibri Light"/>
              </a:rPr>
              <a:t>09.12.21</a:t>
            </a:r>
          </a:p>
          <a:p>
            <a:pPr>
              <a:buFont typeface="Arial" panose="020B0604020202020204" pitchFamily="34" charset="0"/>
              <a:buChar char="•"/>
            </a:pPr>
            <a:r>
              <a:rPr lang="en-US" sz="1600" dirty="0" smtClean="0">
                <a:cs typeface="Calibri Light"/>
              </a:rPr>
              <a:t>Lab 3 / Revision</a:t>
            </a:r>
            <a:endParaRPr lang="en-US" sz="1600" dirty="0">
              <a:cs typeface="Calibri Light"/>
            </a:endParaRPr>
          </a:p>
        </p:txBody>
      </p:sp>
    </p:spTree>
    <p:extLst>
      <p:ext uri="{BB962C8B-B14F-4D97-AF65-F5344CB8AC3E}">
        <p14:creationId xmlns:p14="http://schemas.microsoft.com/office/powerpoint/2010/main" val="19456050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Webots guided tour</a:t>
            </a:r>
            <a:endParaRPr lang="en-US" dirty="0"/>
          </a:p>
        </p:txBody>
      </p:sp>
      <p:sp>
        <p:nvSpPr>
          <p:cNvPr id="3" name="Content Placeholder 2">
            <a:extLst>
              <a:ext uri="{FF2B5EF4-FFF2-40B4-BE49-F238E27FC236}">
                <a16:creationId xmlns:a16="http://schemas.microsoft.com/office/drawing/2014/main" id="{638C0291-BFAC-4330-8BAD-E628E895AECB}"/>
              </a:ext>
            </a:extLst>
          </p:cNvPr>
          <p:cNvSpPr>
            <a:spLocks noGrp="1"/>
          </p:cNvSpPr>
          <p:nvPr>
            <p:ph idx="1"/>
          </p:nvPr>
        </p:nvSpPr>
        <p:spPr/>
        <p:txBody>
          <a:bodyPr/>
          <a:lstStyle/>
          <a:p>
            <a:pPr>
              <a:buFont typeface="Arial" panose="020B0604020202020204" pitchFamily="34" charset="0"/>
              <a:buChar char="•"/>
            </a:pPr>
            <a:r>
              <a:rPr lang="en-US" dirty="0" smtClean="0"/>
              <a:t>On first run the Guided tour should pop up, if not</a:t>
            </a:r>
          </a:p>
          <a:p>
            <a:pPr lvl="2">
              <a:buFont typeface="Arial" panose="020B0604020202020204" pitchFamily="34" charset="0"/>
              <a:buChar char="•"/>
            </a:pPr>
            <a:r>
              <a:rPr lang="en-US" dirty="0" smtClean="0"/>
              <a:t>File&gt;</a:t>
            </a:r>
            <a:r>
              <a:rPr lang="en-US" dirty="0" err="1" smtClean="0"/>
              <a:t>help?Webots</a:t>
            </a:r>
            <a:r>
              <a:rPr lang="en-US" dirty="0" smtClean="0"/>
              <a:t> guided tour</a:t>
            </a:r>
          </a:p>
          <a:p>
            <a:pPr lvl="2">
              <a:buFont typeface="Arial" panose="020B0604020202020204" pitchFamily="34" charset="0"/>
              <a:buChar char="•"/>
            </a:pPr>
            <a:endParaRPr lang="en-US" dirty="0"/>
          </a:p>
          <a:p>
            <a:pPr lvl="2">
              <a:buFont typeface="Arial" panose="020B0604020202020204" pitchFamily="34" charset="0"/>
              <a:buChar char="•"/>
            </a:pPr>
            <a:endParaRPr lang="en-US" dirty="0" smtClean="0"/>
          </a:p>
          <a:p>
            <a:pPr marL="0" lvl="2" indent="0">
              <a:buNone/>
            </a:pPr>
            <a:endParaRPr lang="en-US" dirty="0"/>
          </a:p>
          <a:p>
            <a:pPr marL="0" lvl="2" indent="0">
              <a:buNone/>
            </a:pPr>
            <a:endParaRPr lang="en-US" dirty="0"/>
          </a:p>
        </p:txBody>
      </p:sp>
    </p:spTree>
    <p:extLst>
      <p:ext uri="{BB962C8B-B14F-4D97-AF65-F5344CB8AC3E}">
        <p14:creationId xmlns:p14="http://schemas.microsoft.com/office/powerpoint/2010/main" val="30953747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Tutorials</a:t>
            </a:r>
            <a:endParaRPr lang="en-US" dirty="0"/>
          </a:p>
        </p:txBody>
      </p:sp>
      <p:sp>
        <p:nvSpPr>
          <p:cNvPr id="3" name="Content Placeholder 2">
            <a:extLst>
              <a:ext uri="{FF2B5EF4-FFF2-40B4-BE49-F238E27FC236}">
                <a16:creationId xmlns:a16="http://schemas.microsoft.com/office/drawing/2014/main" id="{638C0291-BFAC-4330-8BAD-E628E895AECB}"/>
              </a:ext>
            </a:extLst>
          </p:cNvPr>
          <p:cNvSpPr>
            <a:spLocks noGrp="1"/>
          </p:cNvSpPr>
          <p:nvPr>
            <p:ph idx="1"/>
          </p:nvPr>
        </p:nvSpPr>
        <p:spPr>
          <a:xfrm>
            <a:off x="0" y="1327998"/>
            <a:ext cx="5257801" cy="5140535"/>
          </a:xfrm>
        </p:spPr>
        <p:txBody>
          <a:bodyPr>
            <a:normAutofit lnSpcReduction="10000"/>
          </a:bodyPr>
          <a:lstStyle/>
          <a:p>
            <a:pPr marL="0" indent="0">
              <a:buNone/>
            </a:pPr>
            <a:r>
              <a:rPr lang="en-GB" sz="1900" dirty="0" smtClean="0"/>
              <a:t>Bare Essentials</a:t>
            </a:r>
          </a:p>
          <a:p>
            <a:pPr marL="0" indent="0">
              <a:buNone/>
            </a:pPr>
            <a:r>
              <a:rPr lang="en-GB" sz="1200" i="1" dirty="0">
                <a:hlinkClick r:id="rId2"/>
              </a:rPr>
              <a:t>https://cyberbotics.com/doc/guide/tutorials</a:t>
            </a:r>
            <a:r>
              <a:rPr lang="en-GB" sz="1200" i="1" dirty="0"/>
              <a:t> </a:t>
            </a:r>
          </a:p>
          <a:p>
            <a:pPr marL="0" indent="0">
              <a:buNone/>
            </a:pPr>
            <a:endParaRPr lang="en-GB" sz="1700" dirty="0"/>
          </a:p>
          <a:p>
            <a:pPr>
              <a:buFont typeface="Arial" panose="020B0604020202020204" pitchFamily="34" charset="0"/>
              <a:buChar char="•"/>
            </a:pPr>
            <a:r>
              <a:rPr lang="en-GB" sz="1700" dirty="0" smtClean="0"/>
              <a:t>Tutorial </a:t>
            </a:r>
            <a:r>
              <a:rPr lang="en-GB" sz="1700" dirty="0"/>
              <a:t>1: Your First Simulation in Webots (30 Minutes</a:t>
            </a:r>
            <a:r>
              <a:rPr lang="en-GB" sz="1700" dirty="0" smtClean="0"/>
              <a:t>)</a:t>
            </a:r>
            <a:endParaRPr lang="en-GB" sz="1700" dirty="0"/>
          </a:p>
          <a:p>
            <a:pPr>
              <a:buFont typeface="Arial" panose="020B0604020202020204" pitchFamily="34" charset="0"/>
              <a:buChar char="•"/>
            </a:pPr>
            <a:r>
              <a:rPr lang="en-GB" sz="1700" dirty="0"/>
              <a:t>Tutorial 2: Modification of the Environment (30 Minutes</a:t>
            </a:r>
            <a:r>
              <a:rPr lang="en-GB" sz="1700" dirty="0" smtClean="0"/>
              <a:t>)</a:t>
            </a:r>
          </a:p>
          <a:p>
            <a:pPr>
              <a:buFont typeface="Arial" panose="020B0604020202020204" pitchFamily="34" charset="0"/>
              <a:buChar char="•"/>
            </a:pPr>
            <a:endParaRPr lang="en-GB" sz="1700" dirty="0"/>
          </a:p>
          <a:p>
            <a:pPr>
              <a:buFont typeface="Arial" panose="020B0604020202020204" pitchFamily="34" charset="0"/>
              <a:buChar char="•"/>
            </a:pPr>
            <a:r>
              <a:rPr lang="en-GB" sz="1700" dirty="0"/>
              <a:t>Tutorial 4: More about Controllers (30 Minutes</a:t>
            </a:r>
            <a:r>
              <a:rPr lang="en-GB" sz="1700" dirty="0" smtClean="0"/>
              <a:t>)</a:t>
            </a:r>
          </a:p>
          <a:p>
            <a:pPr>
              <a:buFont typeface="Arial" panose="020B0604020202020204" pitchFamily="34" charset="0"/>
              <a:buChar char="•"/>
            </a:pPr>
            <a:endParaRPr lang="en-GB" sz="1700" dirty="0"/>
          </a:p>
          <a:p>
            <a:pPr>
              <a:buFont typeface="Arial" panose="020B0604020202020204" pitchFamily="34" charset="0"/>
              <a:buChar char="•"/>
            </a:pPr>
            <a:r>
              <a:rPr lang="en-GB" sz="1700" dirty="0" smtClean="0"/>
              <a:t>Tutorial </a:t>
            </a:r>
            <a:r>
              <a:rPr lang="en-GB" sz="1700" dirty="0"/>
              <a:t>6: 4-Wheeled Robot (60 Minutes</a:t>
            </a:r>
            <a:r>
              <a:rPr lang="en-GB" sz="1700" dirty="0" smtClean="0"/>
              <a:t>)</a:t>
            </a:r>
          </a:p>
          <a:p>
            <a:pPr>
              <a:buFont typeface="Arial" panose="020B0604020202020204" pitchFamily="34" charset="0"/>
              <a:buChar char="•"/>
            </a:pPr>
            <a:r>
              <a:rPr lang="en-GB" sz="1700" dirty="0"/>
              <a:t>Tutorial 7: Your First PROTO (20 Minutes)</a:t>
            </a:r>
          </a:p>
          <a:p>
            <a:endParaRPr lang="en-GB" sz="1700" dirty="0"/>
          </a:p>
          <a:p>
            <a:pPr marL="0" indent="0">
              <a:buNone/>
            </a:pPr>
            <a:r>
              <a:rPr lang="en-GB" sz="1700" dirty="0" smtClean="0"/>
              <a:t>(Optional reading)</a:t>
            </a:r>
          </a:p>
          <a:p>
            <a:pPr marL="0" lvl="2" indent="0">
              <a:buNone/>
            </a:pPr>
            <a:r>
              <a:rPr lang="en-US" sz="1700" i="0" dirty="0"/>
              <a:t>Getting Started in Webots</a:t>
            </a:r>
          </a:p>
          <a:p>
            <a:pPr marL="0" lvl="2" indent="0">
              <a:buNone/>
            </a:pPr>
            <a:r>
              <a:rPr lang="en-US" sz="1200" dirty="0">
                <a:hlinkClick r:id="rId3"/>
              </a:rPr>
              <a:t>https://cyberbotics.com/doc/guide/getting-started-with-webots</a:t>
            </a:r>
            <a:r>
              <a:rPr lang="en-US" sz="1200" dirty="0"/>
              <a:t> </a:t>
            </a:r>
            <a:r>
              <a:rPr lang="en-GB" dirty="0"/>
              <a:t/>
            </a:r>
            <a:br>
              <a:rPr lang="en-GB" dirty="0"/>
            </a:br>
            <a:endParaRPr lang="en-US" dirty="0"/>
          </a:p>
        </p:txBody>
      </p:sp>
      <p:pic>
        <p:nvPicPr>
          <p:cNvPr id="5" name="Picture 4"/>
          <p:cNvPicPr>
            <a:picLocks noChangeAspect="1"/>
          </p:cNvPicPr>
          <p:nvPr/>
        </p:nvPicPr>
        <p:blipFill>
          <a:blip r:embed="rId4"/>
          <a:stretch>
            <a:fillRect/>
          </a:stretch>
        </p:blipFill>
        <p:spPr>
          <a:xfrm>
            <a:off x="6265333" y="663999"/>
            <a:ext cx="5740402" cy="3023962"/>
          </a:xfrm>
          <a:prstGeom prst="rect">
            <a:avLst/>
          </a:prstGeom>
        </p:spPr>
      </p:pic>
      <p:sp>
        <p:nvSpPr>
          <p:cNvPr id="6" name="Rectangle 5"/>
          <p:cNvSpPr/>
          <p:nvPr/>
        </p:nvSpPr>
        <p:spPr>
          <a:xfrm>
            <a:off x="6265333" y="3687961"/>
            <a:ext cx="2473113" cy="307777"/>
          </a:xfrm>
          <a:prstGeom prst="rect">
            <a:avLst/>
          </a:prstGeom>
        </p:spPr>
        <p:txBody>
          <a:bodyPr wrap="none">
            <a:spAutoFit/>
          </a:bodyPr>
          <a:lstStyle/>
          <a:p>
            <a:pPr algn="ctr"/>
            <a:r>
              <a:rPr lang="en-GB" sz="1400" dirty="0" smtClean="0"/>
              <a:t>Results of Webots tutorials 1 - 5</a:t>
            </a:r>
            <a:endParaRPr lang="en-GB" sz="1400" dirty="0"/>
          </a:p>
        </p:txBody>
      </p:sp>
    </p:spTree>
    <p:extLst>
      <p:ext uri="{BB962C8B-B14F-4D97-AF65-F5344CB8AC3E}">
        <p14:creationId xmlns:p14="http://schemas.microsoft.com/office/powerpoint/2010/main" val="970299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normAutofit/>
          </a:bodyPr>
          <a:lstStyle/>
          <a:p>
            <a:r>
              <a:rPr lang="en-US" dirty="0">
                <a:cs typeface="Calibri Light"/>
              </a:rPr>
              <a:t>Preparing your robot in F360 for export</a:t>
            </a:r>
            <a:endParaRPr lang="en-US" dirty="0"/>
          </a:p>
        </p:txBody>
      </p:sp>
      <p:sp>
        <p:nvSpPr>
          <p:cNvPr id="4" name="Content Placeholder 3"/>
          <p:cNvSpPr>
            <a:spLocks noGrp="1"/>
          </p:cNvSpPr>
          <p:nvPr>
            <p:ph idx="1"/>
          </p:nvPr>
        </p:nvSpPr>
        <p:spPr/>
        <p:txBody>
          <a:bodyPr/>
          <a:lstStyle/>
          <a:p>
            <a:r>
              <a:rPr lang="en-GB" dirty="0" smtClean="0"/>
              <a:t>Combine Bodies</a:t>
            </a:r>
            <a:br>
              <a:rPr lang="en-GB" dirty="0" smtClean="0"/>
            </a:br>
            <a:r>
              <a:rPr lang="en-GB" dirty="0" smtClean="0"/>
              <a:t>???</a:t>
            </a:r>
            <a:br>
              <a:rPr lang="en-GB" dirty="0" smtClean="0"/>
            </a:br>
            <a:r>
              <a:rPr lang="en-GB" dirty="0" smtClean="0"/>
              <a:t>???</a:t>
            </a:r>
            <a:br>
              <a:rPr lang="en-GB" dirty="0" smtClean="0"/>
            </a:br>
            <a:r>
              <a:rPr lang="en-GB" dirty="0" smtClean="0"/>
              <a:t>??</a:t>
            </a:r>
            <a:br>
              <a:rPr lang="en-GB" dirty="0" smtClean="0"/>
            </a:br>
            <a:r>
              <a:rPr lang="en-GB" dirty="0" smtClean="0"/>
              <a:t>Check URDF scripts, read online tools from </a:t>
            </a:r>
            <a:r>
              <a:rPr lang="en-GB" dirty="0" err="1" smtClean="0"/>
              <a:t>alex</a:t>
            </a:r>
            <a:endParaRPr lang="en-GB" dirty="0" smtClean="0"/>
          </a:p>
          <a:p>
            <a:r>
              <a:rPr lang="en-GB" dirty="0" smtClean="0"/>
              <a:t>Ask </a:t>
            </a:r>
            <a:r>
              <a:rPr lang="en-GB" dirty="0" err="1" smtClean="0"/>
              <a:t>alex</a:t>
            </a:r>
            <a:r>
              <a:rPr lang="en-GB" dirty="0" smtClean="0"/>
              <a:t> or </a:t>
            </a:r>
            <a:r>
              <a:rPr lang="en-GB" dirty="0" err="1" smtClean="0"/>
              <a:t>jake</a:t>
            </a:r>
            <a:r>
              <a:rPr lang="en-GB" dirty="0" smtClean="0"/>
              <a:t> for help if you need buddy </a:t>
            </a:r>
            <a:r>
              <a:rPr lang="en-GB" dirty="0" smtClean="0">
                <a:sym typeface="Wingdings" panose="05000000000000000000" pitchFamily="2" charset="2"/>
              </a:rPr>
              <a:t></a:t>
            </a:r>
            <a:endParaRPr lang="en-GB" dirty="0"/>
          </a:p>
        </p:txBody>
      </p:sp>
      <p:pic>
        <p:nvPicPr>
          <p:cNvPr id="5" name="Picture 4"/>
          <p:cNvPicPr>
            <a:picLocks noChangeAspect="1"/>
          </p:cNvPicPr>
          <p:nvPr/>
        </p:nvPicPr>
        <p:blipFill>
          <a:blip r:embed="rId2"/>
          <a:stretch>
            <a:fillRect/>
          </a:stretch>
        </p:blipFill>
        <p:spPr>
          <a:xfrm>
            <a:off x="6925502" y="1227909"/>
            <a:ext cx="4504879" cy="3171960"/>
          </a:xfrm>
          <a:prstGeom prst="rect">
            <a:avLst/>
          </a:prstGeom>
        </p:spPr>
      </p:pic>
      <p:sp>
        <p:nvSpPr>
          <p:cNvPr id="6" name="Rectangle 5"/>
          <p:cNvSpPr/>
          <p:nvPr/>
        </p:nvSpPr>
        <p:spPr>
          <a:xfrm>
            <a:off x="676656" y="4955568"/>
            <a:ext cx="5073761" cy="369332"/>
          </a:xfrm>
          <a:prstGeom prst="rect">
            <a:avLst/>
          </a:prstGeom>
        </p:spPr>
        <p:txBody>
          <a:bodyPr wrap="none">
            <a:spAutoFit/>
          </a:bodyPr>
          <a:lstStyle/>
          <a:p>
            <a:pPr marL="457200" indent="-457200">
              <a:buFont typeface="+mj-lt"/>
              <a:buAutoNum type="arabicPeriod"/>
            </a:pPr>
            <a:r>
              <a:rPr lang="en-GB" dirty="0">
                <a:hlinkClick r:id="rId3"/>
              </a:rPr>
              <a:t>https://github.com/SpaceMaster85/fusion2urdf</a:t>
            </a:r>
            <a:endParaRPr lang="en-GB" dirty="0"/>
          </a:p>
        </p:txBody>
      </p:sp>
    </p:spTree>
    <p:extLst>
      <p:ext uri="{BB962C8B-B14F-4D97-AF65-F5344CB8AC3E}">
        <p14:creationId xmlns:p14="http://schemas.microsoft.com/office/powerpoint/2010/main" val="32773203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677" y="0"/>
            <a:ext cx="12192677" cy="1658198"/>
          </a:xfrm>
        </p:spPr>
        <p:txBody>
          <a:bodyPr>
            <a:normAutofit/>
          </a:bodyPr>
          <a:lstStyle/>
          <a:p>
            <a:r>
              <a:rPr lang="en-US" dirty="0">
                <a:cs typeface="Calibri Light"/>
              </a:rPr>
              <a:t>Exporting your robot to a URDF or PROTO file</a:t>
            </a:r>
          </a:p>
        </p:txBody>
      </p:sp>
      <p:sp>
        <p:nvSpPr>
          <p:cNvPr id="4" name="Content Placeholder 2">
            <a:extLst>
              <a:ext uri="{FF2B5EF4-FFF2-40B4-BE49-F238E27FC236}">
                <a16:creationId xmlns:a16="http://schemas.microsoft.com/office/drawing/2014/main" id="{638C0291-BFAC-4330-8BAD-E628E895AECB}"/>
              </a:ext>
            </a:extLst>
          </p:cNvPr>
          <p:cNvSpPr>
            <a:spLocks noGrp="1"/>
          </p:cNvSpPr>
          <p:nvPr>
            <p:ph idx="1"/>
          </p:nvPr>
        </p:nvSpPr>
        <p:spPr/>
        <p:txBody>
          <a:bodyPr/>
          <a:lstStyle/>
          <a:p>
            <a:r>
              <a:rPr lang="en-US" dirty="0">
                <a:hlinkClick r:id="rId2"/>
              </a:rPr>
              <a:t>https://</a:t>
            </a:r>
            <a:r>
              <a:rPr lang="en-US" dirty="0" smtClean="0">
                <a:hlinkClick r:id="rId2"/>
              </a:rPr>
              <a:t>github.com/Daemongear/RobotSimulator</a:t>
            </a:r>
            <a:r>
              <a:rPr lang="en-US" dirty="0" smtClean="0"/>
              <a:t> </a:t>
            </a:r>
          </a:p>
          <a:p>
            <a:endParaRPr lang="en-US" dirty="0"/>
          </a:p>
          <a:p>
            <a:pPr marL="457200" indent="-457200">
              <a:buFont typeface="+mj-lt"/>
              <a:buAutoNum type="arabicPeriod"/>
            </a:pPr>
            <a:r>
              <a:rPr lang="en-GB" dirty="0"/>
              <a:t>download and install this script for Fusion 360: </a:t>
            </a:r>
            <a:r>
              <a:rPr lang="en-GB" dirty="0">
                <a:hlinkClick r:id="rId3"/>
              </a:rPr>
              <a:t>https://github.com/SpaceMaster85/fusion2urdf</a:t>
            </a:r>
            <a:endParaRPr lang="en-GB" dirty="0"/>
          </a:p>
          <a:p>
            <a:pPr marL="457200" indent="-457200">
              <a:buFont typeface="+mj-lt"/>
              <a:buAutoNum type="arabicPeriod"/>
            </a:pPr>
            <a:r>
              <a:rPr lang="en-GB" dirty="0"/>
              <a:t>use the script; pop the files into your </a:t>
            </a:r>
            <a:r>
              <a:rPr lang="en-GB" dirty="0" err="1"/>
              <a:t>WeBots</a:t>
            </a:r>
            <a:r>
              <a:rPr lang="en-GB" dirty="0"/>
              <a:t> world folder</a:t>
            </a:r>
          </a:p>
          <a:p>
            <a:pPr marL="457200" indent="-457200">
              <a:buFont typeface="+mj-lt"/>
              <a:buAutoNum type="arabicPeriod"/>
            </a:pPr>
            <a:r>
              <a:rPr lang="en-GB" dirty="0"/>
              <a:t>use the </a:t>
            </a:r>
            <a:r>
              <a:rPr lang="en-GB" dirty="0" err="1"/>
              <a:t>urdf</a:t>
            </a:r>
            <a:r>
              <a:rPr lang="en-GB" dirty="0"/>
              <a:t> to proto script: </a:t>
            </a:r>
            <a:r>
              <a:rPr lang="en-GB" dirty="0">
                <a:hlinkClick r:id="rId4"/>
              </a:rPr>
              <a:t>https://github.com/cyberbotics/urdf2webots</a:t>
            </a:r>
            <a:endParaRPr lang="en-GB" dirty="0"/>
          </a:p>
          <a:p>
            <a:pPr marL="457200" indent="-457200">
              <a:buFont typeface="+mj-lt"/>
              <a:buAutoNum type="arabicPeriod"/>
            </a:pPr>
            <a:r>
              <a:rPr lang="en-GB" dirty="0"/>
              <a:t>then simply start </a:t>
            </a:r>
            <a:r>
              <a:rPr lang="en-GB" dirty="0" err="1"/>
              <a:t>WeBots</a:t>
            </a:r>
            <a:r>
              <a:rPr lang="en-GB" dirty="0"/>
              <a:t> and import the proto file.</a:t>
            </a:r>
          </a:p>
          <a:p>
            <a:endParaRPr lang="en-US" dirty="0"/>
          </a:p>
        </p:txBody>
      </p:sp>
    </p:spTree>
    <p:extLst>
      <p:ext uri="{BB962C8B-B14F-4D97-AF65-F5344CB8AC3E}">
        <p14:creationId xmlns:p14="http://schemas.microsoft.com/office/powerpoint/2010/main" val="1700563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p:txBody>
          <a:bodyPr/>
          <a:lstStyle/>
          <a:p>
            <a:r>
              <a:rPr lang="en-US" smtClean="0"/>
              <a:t>Controlling your robot in Webots</a:t>
            </a:r>
            <a:endParaRPr lang="en-US" dirty="0"/>
          </a:p>
        </p:txBody>
      </p:sp>
      <p:sp>
        <p:nvSpPr>
          <p:cNvPr id="3" name="Content Placeholder 2">
            <a:extLst>
              <a:ext uri="{FF2B5EF4-FFF2-40B4-BE49-F238E27FC236}">
                <a16:creationId xmlns:a16="http://schemas.microsoft.com/office/drawing/2014/main" id="{638C0291-BFAC-4330-8BAD-E628E895AECB}"/>
              </a:ext>
            </a:extLst>
          </p:cNvPr>
          <p:cNvSpPr>
            <a:spLocks noGrp="1"/>
          </p:cNvSpPr>
          <p:nvPr>
            <p:ph idx="1"/>
          </p:nvPr>
        </p:nvSpPr>
        <p:spPr/>
        <p:txBody>
          <a:bodyPr/>
          <a:lstStyle/>
          <a:p>
            <a:r>
              <a:rPr lang="en-US" dirty="0" smtClean="0"/>
              <a:t>Add text box with quadruped controller </a:t>
            </a:r>
            <a:r>
              <a:rPr lang="en-US" dirty="0" err="1" smtClean="0"/>
              <a:t>c++</a:t>
            </a:r>
            <a:endParaRPr lang="en-US" dirty="0"/>
          </a:p>
        </p:txBody>
      </p:sp>
    </p:spTree>
    <p:extLst>
      <p:ext uri="{BB962C8B-B14F-4D97-AF65-F5344CB8AC3E}">
        <p14:creationId xmlns:p14="http://schemas.microsoft.com/office/powerpoint/2010/main" val="17618451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normAutofit/>
          </a:bodyPr>
          <a:lstStyle/>
          <a:p>
            <a:r>
              <a:rPr lang="en-US" dirty="0">
                <a:cs typeface="Calibri Light"/>
              </a:rPr>
              <a:t>Webots &amp; ROS</a:t>
            </a:r>
          </a:p>
        </p:txBody>
      </p:sp>
      <p:sp>
        <p:nvSpPr>
          <p:cNvPr id="3" name="Content Placeholder 2">
            <a:extLst>
              <a:ext uri="{FF2B5EF4-FFF2-40B4-BE49-F238E27FC236}">
                <a16:creationId xmlns:a16="http://schemas.microsoft.com/office/drawing/2014/main" id="{638C0291-BFAC-4330-8BAD-E628E895AECB}"/>
              </a:ext>
            </a:extLst>
          </p:cNvPr>
          <p:cNvSpPr>
            <a:spLocks noGrp="1"/>
          </p:cNvSpPr>
          <p:nvPr>
            <p:ph idx="1"/>
          </p:nvPr>
        </p:nvSpPr>
        <p:spPr>
          <a:xfrm>
            <a:off x="0" y="1398839"/>
            <a:ext cx="5223933" cy="1181068"/>
          </a:xfrm>
        </p:spPr>
        <p:txBody>
          <a:bodyPr/>
          <a:lstStyle/>
          <a:p>
            <a:r>
              <a:rPr lang="en-GB" dirty="0"/>
              <a:t>Tutorial 9: Using ROS (60 Minutes</a:t>
            </a:r>
            <a:r>
              <a:rPr lang="en-GB" dirty="0" smtClean="0"/>
              <a:t>)</a:t>
            </a:r>
            <a:endParaRPr lang="en-US" dirty="0"/>
          </a:p>
          <a:p>
            <a:r>
              <a:rPr lang="en-US" dirty="0" smtClean="0"/>
              <a:t>GLHF</a:t>
            </a:r>
            <a:endParaRPr lang="en-US" dirty="0"/>
          </a:p>
        </p:txBody>
      </p:sp>
      <p:sp>
        <p:nvSpPr>
          <p:cNvPr id="4" name="Content Placeholder 2">
            <a:extLst>
              <a:ext uri="{FF2B5EF4-FFF2-40B4-BE49-F238E27FC236}">
                <a16:creationId xmlns:a16="http://schemas.microsoft.com/office/drawing/2014/main" id="{638C0291-BFAC-4330-8BAD-E628E895AECB}"/>
              </a:ext>
            </a:extLst>
          </p:cNvPr>
          <p:cNvSpPr txBox="1">
            <a:spLocks/>
          </p:cNvSpPr>
          <p:nvPr/>
        </p:nvSpPr>
        <p:spPr>
          <a:xfrm>
            <a:off x="5223933" y="2456794"/>
            <a:ext cx="6968067" cy="2589340"/>
          </a:xfrm>
          <a:prstGeom prst="rect">
            <a:avLst/>
          </a:prstGeom>
        </p:spPr>
        <p:txBody>
          <a:bodyPr vert="horz" lIns="91440" tIns="45720" rIns="91440" bIns="45720" numCol="1"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spcBef>
                <a:spcPts val="600"/>
              </a:spcBef>
              <a:buNone/>
            </a:pPr>
            <a:r>
              <a:rPr lang="en-GB" dirty="0" smtClean="0"/>
              <a:t>Learning </a:t>
            </a:r>
            <a:r>
              <a:rPr lang="en-GB" dirty="0"/>
              <a:t>Resources</a:t>
            </a:r>
          </a:p>
          <a:p>
            <a:pPr>
              <a:spcBef>
                <a:spcPts val="600"/>
              </a:spcBef>
              <a:buFont typeface="Arial" panose="020B0604020202020204" pitchFamily="34" charset="0"/>
              <a:buChar char="•"/>
            </a:pPr>
            <a:r>
              <a:rPr lang="en-GB" sz="1200" dirty="0">
                <a:hlinkClick r:id="rId2"/>
              </a:rPr>
              <a:t>https://cyberbotics.com/doc/guide/tutorials</a:t>
            </a:r>
            <a:r>
              <a:rPr lang="en-GB" sz="1200" dirty="0"/>
              <a:t> </a:t>
            </a:r>
            <a:endParaRPr lang="en-GB" sz="1200" dirty="0" smtClean="0"/>
          </a:p>
          <a:p>
            <a:pPr>
              <a:spcBef>
                <a:spcPts val="600"/>
              </a:spcBef>
              <a:buFont typeface="Arial" panose="020B0604020202020204" pitchFamily="34" charset="0"/>
              <a:buChar char="•"/>
            </a:pPr>
            <a:r>
              <a:rPr lang="en-GB" sz="1200" dirty="0">
                <a:hlinkClick r:id="rId3"/>
              </a:rPr>
              <a:t>https://cyberbotics.com/doc/guide/tutorial-9-using-ros?tab-language=c</a:t>
            </a:r>
            <a:r>
              <a:rPr lang="en-GB" sz="1200" dirty="0" smtClean="0"/>
              <a:t>++ </a:t>
            </a:r>
            <a:endParaRPr lang="en-GB" sz="1200" dirty="0"/>
          </a:p>
          <a:p>
            <a:pPr>
              <a:spcBef>
                <a:spcPts val="600"/>
              </a:spcBef>
              <a:buFont typeface="Arial" panose="020B0604020202020204" pitchFamily="34" charset="0"/>
              <a:buChar char="•"/>
            </a:pPr>
            <a:r>
              <a:rPr lang="en-GB" sz="1200" dirty="0">
                <a:hlinkClick r:id="rId4"/>
              </a:rPr>
              <a:t>http://wiki.ros.org/ROS/Tutorials</a:t>
            </a:r>
            <a:endParaRPr lang="en-GB" sz="1200" dirty="0"/>
          </a:p>
          <a:p>
            <a:pPr>
              <a:spcBef>
                <a:spcPts val="600"/>
              </a:spcBef>
              <a:buFont typeface="Arial" panose="020B0604020202020204" pitchFamily="34" charset="0"/>
              <a:buChar char="•"/>
            </a:pPr>
            <a:r>
              <a:rPr lang="en-GB" sz="1200" dirty="0">
                <a:hlinkClick r:id="rId5"/>
              </a:rPr>
              <a:t>http://wiki.ros.org/urdf/Tutorials/Building%20a%20Movable%20Robot%20Model%20with%20URDF</a:t>
            </a:r>
            <a:endParaRPr lang="en-GB" sz="1200" dirty="0"/>
          </a:p>
          <a:p>
            <a:pPr marL="0" indent="0">
              <a:lnSpc>
                <a:spcPct val="100000"/>
              </a:lnSpc>
              <a:spcBef>
                <a:spcPts val="600"/>
              </a:spcBef>
              <a:buNone/>
            </a:pPr>
            <a:endParaRPr lang="en-GB" sz="1000" dirty="0"/>
          </a:p>
        </p:txBody>
      </p:sp>
      <p:sp>
        <p:nvSpPr>
          <p:cNvPr id="6" name="Rectangle 5"/>
          <p:cNvSpPr/>
          <p:nvPr/>
        </p:nvSpPr>
        <p:spPr>
          <a:xfrm>
            <a:off x="0" y="2456794"/>
            <a:ext cx="5145932" cy="4401205"/>
          </a:xfrm>
          <a:prstGeom prst="rect">
            <a:avLst/>
          </a:prstGeom>
        </p:spPr>
        <p:txBody>
          <a:bodyPr wrap="square">
            <a:spAutoFit/>
          </a:bodyPr>
          <a:lstStyle/>
          <a:p>
            <a:r>
              <a:rPr lang="en-GB" sz="1000" dirty="0" smtClean="0">
                <a:solidFill>
                  <a:srgbClr val="24292F"/>
                </a:solidFill>
                <a:latin typeface="-apple-system"/>
              </a:rPr>
              <a:t>Notes on setting up the Scott Humanoid Robot…</a:t>
            </a:r>
          </a:p>
          <a:p>
            <a:r>
              <a:rPr lang="en-GB" sz="800" dirty="0" smtClean="0">
                <a:solidFill>
                  <a:srgbClr val="24292F"/>
                </a:solidFill>
                <a:latin typeface="-apple-system"/>
              </a:rPr>
              <a:t>NB</a:t>
            </a:r>
            <a:r>
              <a:rPr lang="en-GB" sz="800" dirty="0">
                <a:solidFill>
                  <a:srgbClr val="24292F"/>
                </a:solidFill>
                <a:latin typeface="-apple-system"/>
              </a:rPr>
              <a:t>: if you want ROS connections, also make a copy of those files into your workspace /</a:t>
            </a:r>
            <a:r>
              <a:rPr lang="en-GB" sz="800" dirty="0" err="1">
                <a:solidFill>
                  <a:srgbClr val="24292F"/>
                </a:solidFill>
                <a:latin typeface="-apple-system"/>
              </a:rPr>
              <a:t>src</a:t>
            </a:r>
            <a:r>
              <a:rPr lang="en-GB" sz="800" dirty="0">
                <a:solidFill>
                  <a:srgbClr val="24292F"/>
                </a:solidFill>
                <a:latin typeface="-apple-system"/>
              </a:rPr>
              <a:t> and convert the </a:t>
            </a:r>
            <a:r>
              <a:rPr lang="en-GB" sz="800" dirty="0" err="1">
                <a:solidFill>
                  <a:srgbClr val="24292F"/>
                </a:solidFill>
                <a:latin typeface="-apple-system"/>
              </a:rPr>
              <a:t>xacro</a:t>
            </a:r>
            <a:r>
              <a:rPr lang="en-GB" sz="800" dirty="0">
                <a:solidFill>
                  <a:srgbClr val="24292F"/>
                </a:solidFill>
                <a:latin typeface="-apple-system"/>
              </a:rPr>
              <a:t> to a </a:t>
            </a:r>
            <a:r>
              <a:rPr lang="en-GB" sz="800" dirty="0" err="1">
                <a:solidFill>
                  <a:srgbClr val="24292F"/>
                </a:solidFill>
                <a:latin typeface="-apple-system"/>
              </a:rPr>
              <a:t>urdf</a:t>
            </a:r>
            <a:r>
              <a:rPr lang="en-GB" sz="800" dirty="0">
                <a:solidFill>
                  <a:srgbClr val="24292F"/>
                </a:solidFill>
                <a:latin typeface="-apple-system"/>
              </a:rPr>
              <a:t> file. NB2: To use ROS with </a:t>
            </a:r>
            <a:r>
              <a:rPr lang="en-GB" sz="800" dirty="0" err="1">
                <a:solidFill>
                  <a:srgbClr val="24292F"/>
                </a:solidFill>
                <a:latin typeface="-apple-system"/>
              </a:rPr>
              <a:t>WeBots</a:t>
            </a:r>
            <a:r>
              <a:rPr lang="en-GB" sz="800" dirty="0">
                <a:solidFill>
                  <a:srgbClr val="24292F"/>
                </a:solidFill>
                <a:latin typeface="-apple-system"/>
              </a:rPr>
              <a:t>, have the robot controller set to "</a:t>
            </a:r>
            <a:r>
              <a:rPr lang="en-GB" sz="800" dirty="0" err="1">
                <a:solidFill>
                  <a:srgbClr val="24292F"/>
                </a:solidFill>
                <a:latin typeface="-apple-system"/>
              </a:rPr>
              <a:t>ros</a:t>
            </a:r>
            <a:r>
              <a:rPr lang="en-GB" sz="800" dirty="0">
                <a:solidFill>
                  <a:srgbClr val="24292F"/>
                </a:solidFill>
                <a:latin typeface="-apple-system"/>
              </a:rPr>
              <a:t>" or create your own custom controller. if you chose the standard "</a:t>
            </a:r>
            <a:r>
              <a:rPr lang="en-GB" sz="800" dirty="0" err="1">
                <a:solidFill>
                  <a:srgbClr val="24292F"/>
                </a:solidFill>
                <a:latin typeface="-apple-system"/>
              </a:rPr>
              <a:t>ros</a:t>
            </a:r>
            <a:r>
              <a:rPr lang="en-GB" sz="800" dirty="0">
                <a:solidFill>
                  <a:srgbClr val="24292F"/>
                </a:solidFill>
                <a:latin typeface="-apple-system"/>
              </a:rPr>
              <a:t>" controller, look into the provided documentation to find how the services and commands are called. That is also available online as part of the </a:t>
            </a:r>
            <a:r>
              <a:rPr lang="en-GB" sz="800" dirty="0" err="1">
                <a:solidFill>
                  <a:srgbClr val="24292F"/>
                </a:solidFill>
                <a:latin typeface="-apple-system"/>
              </a:rPr>
              <a:t>WeBots</a:t>
            </a:r>
            <a:r>
              <a:rPr lang="en-GB" sz="800" dirty="0">
                <a:solidFill>
                  <a:srgbClr val="24292F"/>
                </a:solidFill>
                <a:latin typeface="-apple-system"/>
              </a:rPr>
              <a:t> documentations and tutorials on ROS.</a:t>
            </a:r>
          </a:p>
          <a:p>
            <a:r>
              <a:rPr lang="en-GB" sz="800" dirty="0">
                <a:solidFill>
                  <a:srgbClr val="24292F"/>
                </a:solidFill>
                <a:latin typeface="-apple-system"/>
              </a:rPr>
              <a:t>---- added by Olly in prep for ROC318 / RoboSoc Virtual Humanoids ----</a:t>
            </a:r>
          </a:p>
          <a:p>
            <a:r>
              <a:rPr lang="en-GB" sz="800" dirty="0">
                <a:solidFill>
                  <a:srgbClr val="24292F"/>
                </a:solidFill>
                <a:latin typeface="-apple-system"/>
              </a:rPr>
              <a:t>New RoboSoc student simulator setup instructions</a:t>
            </a:r>
          </a:p>
          <a:p>
            <a:pPr>
              <a:buFont typeface="+mj-lt"/>
              <a:buAutoNum type="arabicPeriod"/>
            </a:pPr>
            <a:r>
              <a:rPr lang="en-GB" sz="800" dirty="0">
                <a:solidFill>
                  <a:srgbClr val="24292F"/>
                </a:solidFill>
                <a:latin typeface="-apple-system"/>
              </a:rPr>
              <a:t>Laptop Setup</a:t>
            </a:r>
          </a:p>
          <a:p>
            <a:r>
              <a:rPr lang="en-GB" sz="800" dirty="0">
                <a:solidFill>
                  <a:srgbClr val="24292F"/>
                </a:solidFill>
                <a:latin typeface="-apple-system"/>
              </a:rPr>
              <a:t>1.1 Install Ubuntu 18.04 "Bionic Beaver" Suggest using a spare USB stick to stick Ubuntu onto an old laptop </a:t>
            </a:r>
            <a:r>
              <a:rPr lang="en-GB" sz="800" dirty="0">
                <a:solidFill>
                  <a:srgbClr val="24292F"/>
                </a:solidFill>
                <a:latin typeface="-apple-system"/>
                <a:hlinkClick r:id="rId6"/>
              </a:rPr>
              <a:t>https://ubuntu.com/tutorials/create-a-usb-stick-on-windows</a:t>
            </a:r>
            <a:endParaRPr lang="en-GB" sz="800" dirty="0">
              <a:solidFill>
                <a:srgbClr val="24292F"/>
              </a:solidFill>
              <a:latin typeface="-apple-system"/>
            </a:endParaRPr>
          </a:p>
          <a:p>
            <a:r>
              <a:rPr lang="en-GB" sz="800" dirty="0">
                <a:solidFill>
                  <a:srgbClr val="24292F"/>
                </a:solidFill>
                <a:latin typeface="-apple-system"/>
              </a:rPr>
              <a:t>1.2 Install terminator Open a terminal, and run the command "</a:t>
            </a:r>
            <a:r>
              <a:rPr lang="en-GB" sz="800" dirty="0" err="1">
                <a:solidFill>
                  <a:srgbClr val="24292F"/>
                </a:solidFill>
                <a:latin typeface="-apple-system"/>
              </a:rPr>
              <a:t>sudo</a:t>
            </a:r>
            <a:r>
              <a:rPr lang="en-GB" sz="800" dirty="0">
                <a:solidFill>
                  <a:srgbClr val="24292F"/>
                </a:solidFill>
                <a:latin typeface="-apple-system"/>
              </a:rPr>
              <a:t> apt-get install terminator". Use </a:t>
            </a:r>
            <a:r>
              <a:rPr lang="en-GB" sz="800" dirty="0" err="1">
                <a:solidFill>
                  <a:srgbClr val="24292F"/>
                </a:solidFill>
                <a:latin typeface="-apple-system"/>
              </a:rPr>
              <a:t>ctrl+shift+c</a:t>
            </a:r>
            <a:r>
              <a:rPr lang="en-GB" sz="800" dirty="0">
                <a:solidFill>
                  <a:srgbClr val="24292F"/>
                </a:solidFill>
                <a:latin typeface="-apple-system"/>
              </a:rPr>
              <a:t> &amp; </a:t>
            </a:r>
            <a:r>
              <a:rPr lang="en-GB" sz="800" dirty="0" err="1">
                <a:solidFill>
                  <a:srgbClr val="24292F"/>
                </a:solidFill>
                <a:latin typeface="-apple-system"/>
              </a:rPr>
              <a:t>ctrl+shift+v</a:t>
            </a:r>
            <a:r>
              <a:rPr lang="en-GB" sz="800" dirty="0">
                <a:solidFill>
                  <a:srgbClr val="24292F"/>
                </a:solidFill>
                <a:latin typeface="-apple-system"/>
              </a:rPr>
              <a:t> when in a terminal to copy/paste. Open terminator, right click the icon, add to favourites. Terminator, is a greatly improved version of the bog-standard terminal. All the cool kids use it.</a:t>
            </a:r>
          </a:p>
          <a:p>
            <a:r>
              <a:rPr lang="en-GB" sz="800" dirty="0">
                <a:solidFill>
                  <a:srgbClr val="24292F"/>
                </a:solidFill>
                <a:latin typeface="-apple-system"/>
              </a:rPr>
              <a:t>1.3 Install ROS-Melodic </a:t>
            </a:r>
            <a:r>
              <a:rPr lang="en-GB" sz="800" dirty="0">
                <a:solidFill>
                  <a:srgbClr val="24292F"/>
                </a:solidFill>
                <a:latin typeface="-apple-system"/>
                <a:hlinkClick r:id="rId7"/>
              </a:rPr>
              <a:t>http://wiki.ros.org/melodic/Installation/Ubuntu</a:t>
            </a:r>
            <a:endParaRPr lang="en-GB" sz="800" dirty="0">
              <a:solidFill>
                <a:srgbClr val="24292F"/>
              </a:solidFill>
              <a:latin typeface="-apple-system"/>
            </a:endParaRPr>
          </a:p>
          <a:p>
            <a:pPr>
              <a:buFont typeface="Arial" panose="020B0604020202020204" pitchFamily="34" charset="0"/>
              <a:buChar char="•"/>
            </a:pPr>
            <a:r>
              <a:rPr lang="en-GB" sz="800" dirty="0">
                <a:solidFill>
                  <a:srgbClr val="24292F"/>
                </a:solidFill>
                <a:latin typeface="-apple-system"/>
              </a:rPr>
              <a:t>If you are not familiar with ROS, follow the beginner tutorials 1 - 13 </a:t>
            </a:r>
            <a:r>
              <a:rPr lang="en-GB" sz="800" dirty="0">
                <a:solidFill>
                  <a:srgbClr val="24292F"/>
                </a:solidFill>
                <a:latin typeface="-apple-system"/>
                <a:hlinkClick r:id="rId8"/>
              </a:rPr>
              <a:t>http://wiki.ros.org/ROS/Tutorials#Beginner_Level</a:t>
            </a:r>
            <a:endParaRPr lang="en-GB" sz="800" dirty="0">
              <a:solidFill>
                <a:srgbClr val="24292F"/>
              </a:solidFill>
              <a:latin typeface="-apple-system"/>
            </a:endParaRPr>
          </a:p>
          <a:p>
            <a:pPr>
              <a:buFont typeface="+mj-lt"/>
              <a:buAutoNum type="arabicPeriod" startAt="2"/>
            </a:pPr>
            <a:r>
              <a:rPr lang="en-GB" sz="800" dirty="0">
                <a:solidFill>
                  <a:srgbClr val="24292F"/>
                </a:solidFill>
                <a:latin typeface="-apple-system"/>
              </a:rPr>
              <a:t>Webots setup</a:t>
            </a:r>
          </a:p>
          <a:p>
            <a:r>
              <a:rPr lang="en-GB" sz="800" dirty="0">
                <a:solidFill>
                  <a:srgbClr val="24292F"/>
                </a:solidFill>
                <a:latin typeface="-apple-system"/>
              </a:rPr>
              <a:t>2.1 Install Webots </a:t>
            </a:r>
            <a:r>
              <a:rPr lang="en-GB" sz="800" dirty="0">
                <a:solidFill>
                  <a:srgbClr val="24292F"/>
                </a:solidFill>
                <a:latin typeface="-apple-system"/>
                <a:hlinkClick r:id="rId9"/>
              </a:rPr>
              <a:t>https://cyberbotics.com/doc/guide/installation-procedure#installation-on-linux</a:t>
            </a:r>
            <a:endParaRPr lang="en-GB" sz="800" dirty="0">
              <a:solidFill>
                <a:srgbClr val="24292F"/>
              </a:solidFill>
              <a:latin typeface="-apple-system"/>
            </a:endParaRPr>
          </a:p>
          <a:p>
            <a:pPr>
              <a:buFont typeface="Arial" panose="020B0604020202020204" pitchFamily="34" charset="0"/>
              <a:buChar char="•"/>
            </a:pPr>
            <a:r>
              <a:rPr lang="en-GB" sz="800" dirty="0">
                <a:solidFill>
                  <a:srgbClr val="24292F"/>
                </a:solidFill>
                <a:latin typeface="-apple-system"/>
              </a:rPr>
              <a:t>Click through a few of the demo applications to see how cool it is.</a:t>
            </a:r>
          </a:p>
          <a:p>
            <a:r>
              <a:rPr lang="en-GB" sz="800" dirty="0">
                <a:solidFill>
                  <a:srgbClr val="24292F"/>
                </a:solidFill>
                <a:latin typeface="-apple-system"/>
              </a:rPr>
              <a:t>2.2 Install the Webots ROS package </a:t>
            </a:r>
            <a:r>
              <a:rPr lang="en-GB" sz="800" dirty="0">
                <a:solidFill>
                  <a:srgbClr val="24292F"/>
                </a:solidFill>
                <a:latin typeface="-apple-system"/>
                <a:hlinkClick r:id="rId10"/>
              </a:rPr>
              <a:t>http://wiki.ros.org/webots_ros</a:t>
            </a:r>
            <a:endParaRPr lang="en-GB" sz="800" dirty="0">
              <a:solidFill>
                <a:srgbClr val="24292F"/>
              </a:solidFill>
              <a:latin typeface="-apple-system"/>
            </a:endParaRPr>
          </a:p>
          <a:p>
            <a:pPr>
              <a:buFont typeface="+mj-lt"/>
              <a:buAutoNum type="arabicPeriod" startAt="3"/>
            </a:pPr>
            <a:r>
              <a:rPr lang="en-GB" sz="800" dirty="0">
                <a:solidFill>
                  <a:srgbClr val="24292F"/>
                </a:solidFill>
                <a:latin typeface="-apple-system"/>
              </a:rPr>
              <a:t>Scott simulator setup 3.1 Copy/paste the world folder "</a:t>
            </a:r>
            <a:r>
              <a:rPr lang="en-GB" sz="800" dirty="0" err="1">
                <a:solidFill>
                  <a:srgbClr val="24292F"/>
                </a:solidFill>
                <a:latin typeface="-apple-system"/>
              </a:rPr>
              <a:t>scott_world</a:t>
            </a:r>
            <a:r>
              <a:rPr lang="en-GB" sz="800" dirty="0">
                <a:solidFill>
                  <a:srgbClr val="24292F"/>
                </a:solidFill>
                <a:latin typeface="-apple-system"/>
              </a:rPr>
              <a:t>" to the desktop 3.2 Create a folder on the desktop named "</a:t>
            </a:r>
            <a:r>
              <a:rPr lang="en-GB" sz="800" dirty="0" err="1">
                <a:solidFill>
                  <a:srgbClr val="24292F"/>
                </a:solidFill>
                <a:latin typeface="-apple-system"/>
              </a:rPr>
              <a:t>scott_sim_ws</a:t>
            </a:r>
            <a:r>
              <a:rPr lang="en-GB" sz="800" dirty="0">
                <a:solidFill>
                  <a:srgbClr val="24292F"/>
                </a:solidFill>
                <a:latin typeface="-apple-system"/>
              </a:rPr>
              <a:t>". This will be the ROS workspace for your project. 3.3 Inside the "</a:t>
            </a:r>
            <a:r>
              <a:rPr lang="en-GB" sz="800" dirty="0" err="1">
                <a:solidFill>
                  <a:srgbClr val="24292F"/>
                </a:solidFill>
                <a:latin typeface="-apple-system"/>
              </a:rPr>
              <a:t>scott_sim_ws</a:t>
            </a:r>
            <a:r>
              <a:rPr lang="en-GB" sz="800" dirty="0">
                <a:solidFill>
                  <a:srgbClr val="24292F"/>
                </a:solidFill>
                <a:latin typeface="-apple-system"/>
              </a:rPr>
              <a:t>" folder, create another folder "</a:t>
            </a:r>
            <a:r>
              <a:rPr lang="en-GB" sz="800" dirty="0" err="1">
                <a:solidFill>
                  <a:srgbClr val="24292F"/>
                </a:solidFill>
                <a:latin typeface="-apple-system"/>
              </a:rPr>
              <a:t>src</a:t>
            </a:r>
            <a:r>
              <a:rPr lang="en-GB" sz="800" dirty="0">
                <a:solidFill>
                  <a:srgbClr val="24292F"/>
                </a:solidFill>
                <a:latin typeface="-apple-system"/>
              </a:rPr>
              <a:t>". 3.4 Inside the "</a:t>
            </a:r>
            <a:r>
              <a:rPr lang="en-GB" sz="800" dirty="0" err="1">
                <a:solidFill>
                  <a:srgbClr val="24292F"/>
                </a:solidFill>
                <a:latin typeface="-apple-system"/>
              </a:rPr>
              <a:t>src</a:t>
            </a:r>
            <a:r>
              <a:rPr lang="en-GB" sz="800" dirty="0">
                <a:solidFill>
                  <a:srgbClr val="24292F"/>
                </a:solidFill>
                <a:latin typeface="-apple-system"/>
              </a:rPr>
              <a:t>" folder, copy/paste the </a:t>
            </a:r>
            <a:r>
              <a:rPr lang="en-GB" sz="800" dirty="0" err="1">
                <a:solidFill>
                  <a:srgbClr val="24292F"/>
                </a:solidFill>
                <a:latin typeface="-apple-system"/>
              </a:rPr>
              <a:t>ros</a:t>
            </a:r>
            <a:r>
              <a:rPr lang="en-GB" sz="800" dirty="0">
                <a:solidFill>
                  <a:srgbClr val="24292F"/>
                </a:solidFill>
                <a:latin typeface="-apple-system"/>
              </a:rPr>
              <a:t> package "</a:t>
            </a:r>
            <a:r>
              <a:rPr lang="en-GB" sz="800" dirty="0" err="1">
                <a:solidFill>
                  <a:srgbClr val="24292F"/>
                </a:solidFill>
                <a:latin typeface="-apple-system"/>
              </a:rPr>
              <a:t>scott_robot</a:t>
            </a:r>
            <a:r>
              <a:rPr lang="en-GB" sz="800" dirty="0">
                <a:solidFill>
                  <a:srgbClr val="24292F"/>
                </a:solidFill>
                <a:latin typeface="-apple-system"/>
              </a:rPr>
              <a:t>". 3.5 Find the file "</a:t>
            </a:r>
            <a:r>
              <a:rPr lang="en-GB" sz="800" dirty="0" err="1">
                <a:solidFill>
                  <a:srgbClr val="24292F"/>
                </a:solidFill>
                <a:latin typeface="-apple-system"/>
              </a:rPr>
              <a:t>testWorld.launch</a:t>
            </a:r>
            <a:r>
              <a:rPr lang="en-GB" sz="800" dirty="0">
                <a:solidFill>
                  <a:srgbClr val="24292F"/>
                </a:solidFill>
                <a:latin typeface="-apple-system"/>
              </a:rPr>
              <a:t>" </a:t>
            </a:r>
            <a:r>
              <a:rPr lang="en-GB" sz="800" dirty="0" err="1">
                <a:solidFill>
                  <a:srgbClr val="24292F"/>
                </a:solidFill>
                <a:latin typeface="-apple-system"/>
              </a:rPr>
              <a:t>scott_world</a:t>
            </a:r>
            <a:r>
              <a:rPr lang="en-GB" sz="800" dirty="0">
                <a:solidFill>
                  <a:srgbClr val="24292F"/>
                </a:solidFill>
                <a:latin typeface="-apple-system"/>
              </a:rPr>
              <a:t>&gt;launch&gt;</a:t>
            </a:r>
            <a:r>
              <a:rPr lang="en-GB" sz="800" dirty="0" err="1">
                <a:solidFill>
                  <a:srgbClr val="24292F"/>
                </a:solidFill>
                <a:latin typeface="-apple-system"/>
              </a:rPr>
              <a:t>testWorld.launch</a:t>
            </a:r>
            <a:r>
              <a:rPr lang="en-GB" sz="800" dirty="0">
                <a:solidFill>
                  <a:srgbClr val="24292F"/>
                </a:solidFill>
                <a:latin typeface="-apple-system"/>
              </a:rPr>
              <a:t> and edit the line doc="path to the world", replace the quotes inside with the ABSOLUTE address of the </a:t>
            </a:r>
            <a:r>
              <a:rPr lang="en-GB" sz="800" dirty="0" err="1">
                <a:solidFill>
                  <a:srgbClr val="24292F"/>
                </a:solidFill>
                <a:latin typeface="-apple-system"/>
              </a:rPr>
              <a:t>webots</a:t>
            </a:r>
            <a:r>
              <a:rPr lang="en-GB" sz="800" dirty="0">
                <a:solidFill>
                  <a:srgbClr val="24292F"/>
                </a:solidFill>
                <a:latin typeface="-apple-system"/>
              </a:rPr>
              <a:t> world where you have imported the robot.</a:t>
            </a:r>
          </a:p>
          <a:p>
            <a:pPr>
              <a:buFont typeface="+mj-lt"/>
              <a:buAutoNum type="arabicPeriod" startAt="3"/>
            </a:pPr>
            <a:r>
              <a:rPr lang="en-GB" sz="800" dirty="0">
                <a:solidFill>
                  <a:srgbClr val="24292F"/>
                </a:solidFill>
                <a:latin typeface="-apple-system"/>
              </a:rPr>
              <a:t>Open a terminal (terminator) navigate to the workspace. "cd" to change directory, "ls" to list files/folders within the current directory, "cd .." to go back. Run the command "</a:t>
            </a:r>
            <a:r>
              <a:rPr lang="en-GB" sz="800" dirty="0" err="1">
                <a:solidFill>
                  <a:srgbClr val="24292F"/>
                </a:solidFill>
                <a:latin typeface="-apple-system"/>
              </a:rPr>
              <a:t>catkin_make</a:t>
            </a:r>
            <a:r>
              <a:rPr lang="en-GB" sz="800" dirty="0">
                <a:solidFill>
                  <a:srgbClr val="24292F"/>
                </a:solidFill>
                <a:latin typeface="-apple-system"/>
              </a:rPr>
              <a:t>". This will build the workspace so that ROS recognises it.</a:t>
            </a:r>
          </a:p>
          <a:p>
            <a:r>
              <a:rPr lang="en-GB" sz="800" dirty="0">
                <a:solidFill>
                  <a:srgbClr val="24292F"/>
                </a:solidFill>
                <a:latin typeface="-apple-system"/>
              </a:rPr>
              <a:t>LAUNCHING:</a:t>
            </a:r>
          </a:p>
          <a:p>
            <a:r>
              <a:rPr lang="en-GB" sz="800" dirty="0">
                <a:solidFill>
                  <a:srgbClr val="24292F"/>
                </a:solidFill>
                <a:latin typeface="-apple-system"/>
              </a:rPr>
              <a:t>Open terminal step 1: cd Desktop/</a:t>
            </a:r>
            <a:r>
              <a:rPr lang="en-GB" sz="800" dirty="0" err="1">
                <a:solidFill>
                  <a:srgbClr val="24292F"/>
                </a:solidFill>
                <a:latin typeface="-apple-system"/>
              </a:rPr>
              <a:t>scott_sim_ws</a:t>
            </a:r>
            <a:r>
              <a:rPr lang="en-GB" sz="800" dirty="0">
                <a:solidFill>
                  <a:srgbClr val="24292F"/>
                </a:solidFill>
                <a:latin typeface="-apple-system"/>
              </a:rPr>
              <a:t> source </a:t>
            </a:r>
            <a:r>
              <a:rPr lang="en-GB" sz="800" dirty="0" err="1">
                <a:solidFill>
                  <a:srgbClr val="24292F"/>
                </a:solidFill>
                <a:latin typeface="-apple-system"/>
              </a:rPr>
              <a:t>devel</a:t>
            </a:r>
            <a:r>
              <a:rPr lang="en-GB" sz="800" dirty="0">
                <a:solidFill>
                  <a:srgbClr val="24292F"/>
                </a:solidFill>
                <a:latin typeface="-apple-system"/>
              </a:rPr>
              <a:t>/</a:t>
            </a:r>
            <a:r>
              <a:rPr lang="en-GB" sz="800" dirty="0" err="1">
                <a:solidFill>
                  <a:srgbClr val="24292F"/>
                </a:solidFill>
                <a:latin typeface="-apple-system"/>
              </a:rPr>
              <a:t>setup.bash</a:t>
            </a:r>
            <a:r>
              <a:rPr lang="en-GB" sz="800" dirty="0">
                <a:solidFill>
                  <a:srgbClr val="24292F"/>
                </a:solidFill>
                <a:latin typeface="-apple-system"/>
              </a:rPr>
              <a:t> </a:t>
            </a:r>
            <a:r>
              <a:rPr lang="en-GB" sz="800" dirty="0" err="1">
                <a:solidFill>
                  <a:srgbClr val="24292F"/>
                </a:solidFill>
                <a:latin typeface="-apple-system"/>
              </a:rPr>
              <a:t>roscore</a:t>
            </a:r>
            <a:endParaRPr lang="en-GB" sz="800" dirty="0">
              <a:solidFill>
                <a:srgbClr val="24292F"/>
              </a:solidFill>
              <a:latin typeface="-apple-system"/>
            </a:endParaRPr>
          </a:p>
          <a:p>
            <a:r>
              <a:rPr lang="en-GB" sz="800" dirty="0">
                <a:solidFill>
                  <a:srgbClr val="24292F"/>
                </a:solidFill>
                <a:latin typeface="-apple-system"/>
              </a:rPr>
              <a:t>new terminal tab (right click) source </a:t>
            </a:r>
            <a:r>
              <a:rPr lang="en-GB" sz="800" dirty="0" err="1">
                <a:solidFill>
                  <a:srgbClr val="24292F"/>
                </a:solidFill>
                <a:latin typeface="-apple-system"/>
              </a:rPr>
              <a:t>devel</a:t>
            </a:r>
            <a:r>
              <a:rPr lang="en-GB" sz="800" dirty="0">
                <a:solidFill>
                  <a:srgbClr val="24292F"/>
                </a:solidFill>
                <a:latin typeface="-apple-system"/>
              </a:rPr>
              <a:t>/</a:t>
            </a:r>
            <a:r>
              <a:rPr lang="en-GB" sz="800" dirty="0" err="1">
                <a:solidFill>
                  <a:srgbClr val="24292F"/>
                </a:solidFill>
                <a:latin typeface="-apple-system"/>
              </a:rPr>
              <a:t>setup.bash</a:t>
            </a:r>
            <a:r>
              <a:rPr lang="en-GB" sz="800" dirty="0">
                <a:solidFill>
                  <a:srgbClr val="24292F"/>
                </a:solidFill>
                <a:latin typeface="-apple-system"/>
              </a:rPr>
              <a:t> export </a:t>
            </a:r>
            <a:r>
              <a:rPr lang="en-GB" sz="800" dirty="0" err="1">
                <a:solidFill>
                  <a:srgbClr val="24292F"/>
                </a:solidFill>
                <a:latin typeface="-apple-system"/>
              </a:rPr>
              <a:t>webots</a:t>
            </a:r>
            <a:r>
              <a:rPr lang="en-GB" sz="800" dirty="0">
                <a:solidFill>
                  <a:srgbClr val="24292F"/>
                </a:solidFill>
                <a:latin typeface="-apple-system"/>
              </a:rPr>
              <a:t> home &gt;&gt;export WEBOTS_HOME=/</a:t>
            </a:r>
            <a:r>
              <a:rPr lang="en-GB" sz="800" dirty="0" err="1">
                <a:solidFill>
                  <a:srgbClr val="24292F"/>
                </a:solidFill>
                <a:latin typeface="-apple-system"/>
              </a:rPr>
              <a:t>usr</a:t>
            </a:r>
            <a:r>
              <a:rPr lang="en-GB" sz="800" dirty="0">
                <a:solidFill>
                  <a:srgbClr val="24292F"/>
                </a:solidFill>
                <a:latin typeface="-apple-system"/>
              </a:rPr>
              <a:t>/local/</a:t>
            </a:r>
            <a:r>
              <a:rPr lang="en-GB" sz="800" dirty="0" err="1">
                <a:solidFill>
                  <a:srgbClr val="24292F"/>
                </a:solidFill>
                <a:latin typeface="-apple-system"/>
              </a:rPr>
              <a:t>webots</a:t>
            </a:r>
            <a:endParaRPr lang="en-GB" sz="800" dirty="0">
              <a:solidFill>
                <a:srgbClr val="24292F"/>
              </a:solidFill>
              <a:latin typeface="-apple-system"/>
            </a:endParaRPr>
          </a:p>
          <a:p>
            <a:r>
              <a:rPr lang="en-GB" sz="800" dirty="0">
                <a:solidFill>
                  <a:srgbClr val="24292F"/>
                </a:solidFill>
                <a:latin typeface="-apple-system"/>
              </a:rPr>
              <a:t>run the simulation: </a:t>
            </a:r>
            <a:r>
              <a:rPr lang="en-GB" sz="800" dirty="0" err="1">
                <a:solidFill>
                  <a:srgbClr val="24292F"/>
                </a:solidFill>
                <a:latin typeface="-apple-system"/>
              </a:rPr>
              <a:t>roslaunch</a:t>
            </a:r>
            <a:r>
              <a:rPr lang="en-GB" sz="800" dirty="0">
                <a:solidFill>
                  <a:srgbClr val="24292F"/>
                </a:solidFill>
                <a:latin typeface="-apple-system"/>
              </a:rPr>
              <a:t> &lt;the launch file - </a:t>
            </a:r>
            <a:r>
              <a:rPr lang="en-GB" sz="800" dirty="0" err="1">
                <a:solidFill>
                  <a:srgbClr val="24292F"/>
                </a:solidFill>
                <a:latin typeface="-apple-system"/>
              </a:rPr>
              <a:t>webots.launch</a:t>
            </a:r>
            <a:r>
              <a:rPr lang="en-GB" sz="800" dirty="0">
                <a:solidFill>
                  <a:srgbClr val="24292F"/>
                </a:solidFill>
                <a:latin typeface="-apple-system"/>
              </a:rPr>
              <a:t>&gt;</a:t>
            </a:r>
            <a:endParaRPr lang="en-GB" sz="800" b="0" i="0" dirty="0">
              <a:solidFill>
                <a:srgbClr val="24292F"/>
              </a:solidFill>
              <a:effectLst/>
              <a:latin typeface="-apple-system"/>
            </a:endParaRPr>
          </a:p>
        </p:txBody>
      </p:sp>
    </p:spTree>
    <p:extLst>
      <p:ext uri="{BB962C8B-B14F-4D97-AF65-F5344CB8AC3E}">
        <p14:creationId xmlns:p14="http://schemas.microsoft.com/office/powerpoint/2010/main" val="33947034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normAutofit/>
          </a:bodyPr>
          <a:lstStyle/>
          <a:p>
            <a:r>
              <a:rPr lang="en-US" dirty="0">
                <a:cs typeface="Calibri Light"/>
              </a:rPr>
              <a:t>Webots &amp; ROS</a:t>
            </a:r>
          </a:p>
        </p:txBody>
      </p:sp>
      <p:sp>
        <p:nvSpPr>
          <p:cNvPr id="3" name="Content Placeholder 2">
            <a:extLst>
              <a:ext uri="{FF2B5EF4-FFF2-40B4-BE49-F238E27FC236}">
                <a16:creationId xmlns:a16="http://schemas.microsoft.com/office/drawing/2014/main" id="{638C0291-BFAC-4330-8BAD-E628E895AECB}"/>
              </a:ext>
            </a:extLst>
          </p:cNvPr>
          <p:cNvSpPr>
            <a:spLocks noGrp="1"/>
          </p:cNvSpPr>
          <p:nvPr>
            <p:ph idx="1"/>
          </p:nvPr>
        </p:nvSpPr>
        <p:spPr>
          <a:xfrm>
            <a:off x="0" y="1398839"/>
            <a:ext cx="5223933" cy="1181068"/>
          </a:xfrm>
        </p:spPr>
        <p:txBody>
          <a:bodyPr/>
          <a:lstStyle/>
          <a:p>
            <a:r>
              <a:rPr lang="en-GB" dirty="0"/>
              <a:t>Tutorial 9: Using ROS (60 Minutes</a:t>
            </a:r>
            <a:r>
              <a:rPr lang="en-GB" dirty="0" smtClean="0"/>
              <a:t>)</a:t>
            </a:r>
            <a:endParaRPr lang="en-US" dirty="0"/>
          </a:p>
          <a:p>
            <a:r>
              <a:rPr lang="en-US" dirty="0" smtClean="0"/>
              <a:t>GLHF</a:t>
            </a:r>
            <a:endParaRPr lang="en-US" dirty="0"/>
          </a:p>
        </p:txBody>
      </p:sp>
      <p:sp>
        <p:nvSpPr>
          <p:cNvPr id="4" name="Content Placeholder 2">
            <a:extLst>
              <a:ext uri="{FF2B5EF4-FFF2-40B4-BE49-F238E27FC236}">
                <a16:creationId xmlns:a16="http://schemas.microsoft.com/office/drawing/2014/main" id="{638C0291-BFAC-4330-8BAD-E628E895AECB}"/>
              </a:ext>
            </a:extLst>
          </p:cNvPr>
          <p:cNvSpPr txBox="1">
            <a:spLocks/>
          </p:cNvSpPr>
          <p:nvPr/>
        </p:nvSpPr>
        <p:spPr>
          <a:xfrm>
            <a:off x="5223933" y="292389"/>
            <a:ext cx="6968067" cy="6561666"/>
          </a:xfrm>
          <a:prstGeom prst="rect">
            <a:avLst/>
          </a:prstGeom>
        </p:spPr>
        <p:txBody>
          <a:bodyPr vert="horz" lIns="91440" tIns="45720" rIns="91440" bIns="45720" numCol="2"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nSpc>
                <a:spcPct val="100000"/>
              </a:lnSpc>
              <a:spcBef>
                <a:spcPts val="600"/>
              </a:spcBef>
              <a:buNone/>
            </a:pPr>
            <a:r>
              <a:rPr lang="en-GB" sz="1000" u="sng" dirty="0" smtClean="0"/>
              <a:t>Lab One</a:t>
            </a:r>
            <a:endParaRPr lang="en-GB" sz="1000" u="sng" dirty="0"/>
          </a:p>
          <a:p>
            <a:pPr marL="0" indent="0">
              <a:lnSpc>
                <a:spcPct val="100000"/>
              </a:lnSpc>
              <a:spcBef>
                <a:spcPts val="600"/>
              </a:spcBef>
              <a:buNone/>
            </a:pPr>
            <a:r>
              <a:rPr lang="en-GB" sz="1000" dirty="0" smtClean="0"/>
              <a:t>Webots Tutorial 1: Your First Simulation in Webots (30 Minutes)</a:t>
            </a:r>
          </a:p>
          <a:p>
            <a:pPr marL="0" indent="0">
              <a:lnSpc>
                <a:spcPct val="100000"/>
              </a:lnSpc>
              <a:spcBef>
                <a:spcPts val="600"/>
              </a:spcBef>
              <a:buNone/>
            </a:pPr>
            <a:r>
              <a:rPr lang="en-GB" sz="1000" dirty="0"/>
              <a:t>Webots </a:t>
            </a:r>
            <a:r>
              <a:rPr lang="en-GB" sz="1000" dirty="0" smtClean="0"/>
              <a:t>Tutorial 2: Modification of the Environment (30 Minutes)</a:t>
            </a:r>
            <a:endParaRPr lang="en-GB" sz="1000" dirty="0"/>
          </a:p>
          <a:p>
            <a:pPr marL="0" indent="0">
              <a:lnSpc>
                <a:spcPct val="100000"/>
              </a:lnSpc>
              <a:spcBef>
                <a:spcPts val="600"/>
              </a:spcBef>
              <a:buNone/>
            </a:pPr>
            <a:r>
              <a:rPr lang="en-GB" sz="1000" u="sng" dirty="0" smtClean="0"/>
              <a:t>Homework</a:t>
            </a:r>
          </a:p>
          <a:p>
            <a:pPr marL="0" indent="0">
              <a:lnSpc>
                <a:spcPct val="100000"/>
              </a:lnSpc>
              <a:spcBef>
                <a:spcPts val="600"/>
              </a:spcBef>
              <a:buNone/>
            </a:pPr>
            <a:r>
              <a:rPr lang="en-GB" sz="1000" dirty="0"/>
              <a:t>Webots </a:t>
            </a:r>
            <a:r>
              <a:rPr lang="en-GB" sz="1000" dirty="0" smtClean="0"/>
              <a:t>Tutorial </a:t>
            </a:r>
            <a:r>
              <a:rPr lang="en-GB" sz="1000" dirty="0"/>
              <a:t>3: Appearance (20 Minutes</a:t>
            </a:r>
            <a:r>
              <a:rPr lang="en-GB" sz="1000" dirty="0" smtClean="0"/>
              <a:t>)</a:t>
            </a:r>
          </a:p>
          <a:p>
            <a:pPr marL="0" indent="0">
              <a:lnSpc>
                <a:spcPct val="100000"/>
              </a:lnSpc>
              <a:spcBef>
                <a:spcPts val="600"/>
              </a:spcBef>
              <a:buNone/>
            </a:pPr>
            <a:r>
              <a:rPr lang="en-GB" sz="1000" dirty="0"/>
              <a:t>Webots </a:t>
            </a:r>
            <a:r>
              <a:rPr lang="en-GB" sz="1000" dirty="0" smtClean="0"/>
              <a:t>Tutorial 4: More about Controllers (30 Minutes)</a:t>
            </a:r>
          </a:p>
          <a:p>
            <a:pPr marL="0" indent="0">
              <a:lnSpc>
                <a:spcPct val="100000"/>
              </a:lnSpc>
              <a:spcBef>
                <a:spcPts val="600"/>
              </a:spcBef>
              <a:buNone/>
            </a:pPr>
            <a:r>
              <a:rPr lang="en-GB" sz="1000" dirty="0"/>
              <a:t>Webots </a:t>
            </a:r>
            <a:r>
              <a:rPr lang="en-GB" sz="1000" dirty="0" smtClean="0"/>
              <a:t>Tutorial </a:t>
            </a:r>
            <a:r>
              <a:rPr lang="en-GB" sz="1000" dirty="0"/>
              <a:t>5: Compound Solid and Physics Attributes (15 Minutes)</a:t>
            </a:r>
          </a:p>
          <a:p>
            <a:pPr marL="0" indent="0">
              <a:lnSpc>
                <a:spcPct val="100000"/>
              </a:lnSpc>
              <a:spcBef>
                <a:spcPts val="600"/>
              </a:spcBef>
              <a:buNone/>
            </a:pPr>
            <a:endParaRPr lang="en-GB" sz="1000" dirty="0" smtClean="0"/>
          </a:p>
          <a:p>
            <a:pPr marL="0" indent="0">
              <a:lnSpc>
                <a:spcPct val="100000"/>
              </a:lnSpc>
              <a:spcBef>
                <a:spcPts val="600"/>
              </a:spcBef>
              <a:buNone/>
            </a:pPr>
            <a:r>
              <a:rPr lang="en-GB" sz="1000" u="sng" dirty="0" smtClean="0"/>
              <a:t>Lab Two</a:t>
            </a:r>
          </a:p>
          <a:p>
            <a:pPr marL="0" indent="0">
              <a:lnSpc>
                <a:spcPct val="100000"/>
              </a:lnSpc>
              <a:spcBef>
                <a:spcPts val="600"/>
              </a:spcBef>
              <a:buNone/>
            </a:pPr>
            <a:r>
              <a:rPr lang="en-GB" sz="1000" dirty="0"/>
              <a:t>Webots </a:t>
            </a:r>
            <a:r>
              <a:rPr lang="en-GB" sz="1000" dirty="0" smtClean="0"/>
              <a:t>Tutorial 6: 4-Wheeled Robot (60 Minutes)</a:t>
            </a:r>
          </a:p>
          <a:p>
            <a:pPr marL="0" indent="0">
              <a:lnSpc>
                <a:spcPct val="100000"/>
              </a:lnSpc>
              <a:spcBef>
                <a:spcPts val="600"/>
              </a:spcBef>
              <a:buNone/>
            </a:pPr>
            <a:r>
              <a:rPr lang="en-GB" sz="1000" u="sng" dirty="0" smtClean="0"/>
              <a:t>Homework</a:t>
            </a:r>
          </a:p>
          <a:p>
            <a:pPr marL="0" indent="0">
              <a:lnSpc>
                <a:spcPct val="100000"/>
              </a:lnSpc>
              <a:spcBef>
                <a:spcPts val="600"/>
              </a:spcBef>
              <a:buNone/>
            </a:pPr>
            <a:r>
              <a:rPr lang="en-GB" sz="1000" dirty="0"/>
              <a:t>Webots </a:t>
            </a:r>
            <a:r>
              <a:rPr lang="en-GB" sz="1000" dirty="0" smtClean="0"/>
              <a:t>Tutorial 7: Your First PROTO (20 Minutes)</a:t>
            </a:r>
          </a:p>
          <a:p>
            <a:pPr marL="0" indent="0">
              <a:lnSpc>
                <a:spcPct val="100000"/>
              </a:lnSpc>
              <a:spcBef>
                <a:spcPts val="600"/>
              </a:spcBef>
              <a:buNone/>
            </a:pPr>
            <a:r>
              <a:rPr lang="en-GB" sz="1000" dirty="0"/>
              <a:t>Webots </a:t>
            </a:r>
            <a:r>
              <a:rPr lang="en-GB" sz="1000" dirty="0" smtClean="0"/>
              <a:t>Tutorial </a:t>
            </a:r>
            <a:r>
              <a:rPr lang="en-GB" sz="1000" dirty="0"/>
              <a:t>8: the Supervisor (30 Minutes</a:t>
            </a:r>
            <a:r>
              <a:rPr lang="en-GB" sz="1000" dirty="0" smtClean="0"/>
              <a:t>)</a:t>
            </a:r>
          </a:p>
          <a:p>
            <a:pPr marL="0" indent="0">
              <a:lnSpc>
                <a:spcPct val="100000"/>
              </a:lnSpc>
              <a:spcBef>
                <a:spcPts val="600"/>
              </a:spcBef>
              <a:buNone/>
            </a:pPr>
            <a:r>
              <a:rPr lang="en-GB" sz="1000" dirty="0"/>
              <a:t/>
            </a:r>
            <a:br>
              <a:rPr lang="en-GB" sz="1000" dirty="0"/>
            </a:br>
            <a:r>
              <a:rPr lang="en-GB" sz="1000" u="sng" dirty="0" smtClean="0"/>
              <a:t>Lab Three</a:t>
            </a:r>
          </a:p>
          <a:p>
            <a:pPr marL="0" indent="0">
              <a:lnSpc>
                <a:spcPct val="100000"/>
              </a:lnSpc>
              <a:spcBef>
                <a:spcPts val="600"/>
              </a:spcBef>
              <a:buNone/>
            </a:pPr>
            <a:r>
              <a:rPr lang="en-GB" sz="1000" dirty="0" smtClean="0"/>
              <a:t>From Fusion 360 to Webots, using a simple Quadruped model</a:t>
            </a:r>
          </a:p>
          <a:p>
            <a:pPr marL="0" indent="0">
              <a:lnSpc>
                <a:spcPct val="100000"/>
              </a:lnSpc>
              <a:spcBef>
                <a:spcPts val="600"/>
              </a:spcBef>
              <a:buNone/>
            </a:pPr>
            <a:r>
              <a:rPr lang="en-GB" sz="1000" u="sng" dirty="0" smtClean="0"/>
              <a:t>Coursework Part One</a:t>
            </a:r>
            <a:endParaRPr lang="en-GB" sz="1000" u="sng" dirty="0"/>
          </a:p>
          <a:p>
            <a:pPr marL="0" indent="0">
              <a:lnSpc>
                <a:spcPct val="100000"/>
              </a:lnSpc>
              <a:spcBef>
                <a:spcPts val="600"/>
              </a:spcBef>
              <a:buNone/>
            </a:pPr>
            <a:r>
              <a:rPr lang="en-GB" sz="1000" dirty="0" smtClean="0"/>
              <a:t>Quadruped Controller for a simple quadruped model in simulation</a:t>
            </a:r>
          </a:p>
          <a:p>
            <a:pPr marL="0" indent="0">
              <a:lnSpc>
                <a:spcPct val="100000"/>
              </a:lnSpc>
              <a:spcBef>
                <a:spcPts val="600"/>
              </a:spcBef>
              <a:buNone/>
            </a:pPr>
            <a:r>
              <a:rPr lang="en-GB" sz="1000" dirty="0" smtClean="0"/>
              <a:t/>
            </a:r>
            <a:br>
              <a:rPr lang="en-GB" sz="1000" dirty="0" smtClean="0"/>
            </a:br>
            <a:r>
              <a:rPr lang="en-GB" sz="1000" u="sng" dirty="0"/>
              <a:t>Lab </a:t>
            </a:r>
            <a:r>
              <a:rPr lang="en-GB" sz="1000" u="sng" dirty="0" smtClean="0"/>
              <a:t>Four</a:t>
            </a:r>
          </a:p>
          <a:p>
            <a:pPr marL="0" indent="0">
              <a:lnSpc>
                <a:spcPct val="100000"/>
              </a:lnSpc>
              <a:spcBef>
                <a:spcPts val="600"/>
              </a:spcBef>
              <a:buNone/>
            </a:pPr>
            <a:r>
              <a:rPr lang="en-GB" sz="1000" dirty="0" smtClean="0"/>
              <a:t>ROS Beginner Tutorials 1.1 (Installing &amp; Configuring) – 1.4 (building a ROS package)</a:t>
            </a:r>
          </a:p>
          <a:p>
            <a:pPr marL="0" indent="0">
              <a:lnSpc>
                <a:spcPct val="100000"/>
              </a:lnSpc>
              <a:spcBef>
                <a:spcPts val="600"/>
              </a:spcBef>
              <a:buNone/>
            </a:pPr>
            <a:r>
              <a:rPr lang="en-GB" sz="1000" u="sng" dirty="0" smtClean="0"/>
              <a:t>Homework</a:t>
            </a:r>
            <a:endParaRPr lang="en-GB" sz="1000" u="sng" dirty="0"/>
          </a:p>
          <a:p>
            <a:pPr marL="0" indent="0">
              <a:lnSpc>
                <a:spcPct val="100000"/>
              </a:lnSpc>
              <a:spcBef>
                <a:spcPts val="600"/>
              </a:spcBef>
              <a:buNone/>
            </a:pPr>
            <a:r>
              <a:rPr lang="en-GB" sz="1000" dirty="0" smtClean="0"/>
              <a:t>Complete Tutorials</a:t>
            </a:r>
          </a:p>
          <a:p>
            <a:pPr marL="0" indent="0">
              <a:lnSpc>
                <a:spcPct val="100000"/>
              </a:lnSpc>
              <a:spcBef>
                <a:spcPts val="600"/>
              </a:spcBef>
              <a:buNone/>
            </a:pPr>
            <a:endParaRPr lang="en-GB" sz="1000" dirty="0" smtClean="0"/>
          </a:p>
          <a:p>
            <a:pPr marL="0" indent="0">
              <a:lnSpc>
                <a:spcPct val="100000"/>
              </a:lnSpc>
              <a:spcBef>
                <a:spcPts val="600"/>
              </a:spcBef>
              <a:buNone/>
            </a:pPr>
            <a:endParaRPr lang="en-GB" sz="1000" dirty="0"/>
          </a:p>
          <a:p>
            <a:pPr marL="0" indent="0">
              <a:lnSpc>
                <a:spcPct val="100000"/>
              </a:lnSpc>
              <a:spcBef>
                <a:spcPts val="600"/>
              </a:spcBef>
              <a:buNone/>
            </a:pPr>
            <a:endParaRPr lang="en-GB" sz="1000" dirty="0" smtClean="0"/>
          </a:p>
          <a:p>
            <a:pPr marL="0" indent="0">
              <a:lnSpc>
                <a:spcPct val="100000"/>
              </a:lnSpc>
              <a:spcBef>
                <a:spcPts val="600"/>
              </a:spcBef>
              <a:buNone/>
            </a:pPr>
            <a:endParaRPr lang="en-GB" sz="1000" dirty="0"/>
          </a:p>
          <a:p>
            <a:pPr marL="0" indent="0">
              <a:lnSpc>
                <a:spcPct val="100000"/>
              </a:lnSpc>
              <a:spcBef>
                <a:spcPts val="600"/>
              </a:spcBef>
              <a:buNone/>
            </a:pPr>
            <a:endParaRPr lang="en-GB" sz="1000" dirty="0" smtClean="0"/>
          </a:p>
          <a:p>
            <a:pPr marL="0" indent="0">
              <a:lnSpc>
                <a:spcPct val="100000"/>
              </a:lnSpc>
              <a:spcBef>
                <a:spcPts val="600"/>
              </a:spcBef>
              <a:buNone/>
            </a:pPr>
            <a:r>
              <a:rPr lang="en-GB" sz="1000" u="sng" dirty="0"/>
              <a:t>Lab </a:t>
            </a:r>
            <a:r>
              <a:rPr lang="en-GB" sz="1000" u="sng" dirty="0" smtClean="0"/>
              <a:t>Five</a:t>
            </a:r>
            <a:endParaRPr lang="en-GB" sz="1000" u="sng" dirty="0"/>
          </a:p>
          <a:p>
            <a:pPr marL="0" indent="0">
              <a:lnSpc>
                <a:spcPct val="100000"/>
              </a:lnSpc>
              <a:spcBef>
                <a:spcPts val="600"/>
              </a:spcBef>
              <a:buNone/>
            </a:pPr>
            <a:r>
              <a:rPr lang="en-GB" sz="1000" dirty="0"/>
              <a:t>ROS Beginner Tutorials </a:t>
            </a:r>
            <a:r>
              <a:rPr lang="en-GB" sz="1000" dirty="0" smtClean="0"/>
              <a:t>1.5 (Understanding ROS Nodes) , 1.6 (Understanding </a:t>
            </a:r>
            <a:r>
              <a:rPr lang="en-GB" sz="1000" dirty="0"/>
              <a:t>ROS </a:t>
            </a:r>
            <a:r>
              <a:rPr lang="en-GB" sz="1000" dirty="0" smtClean="0"/>
              <a:t>Topics). 1.7 (Using </a:t>
            </a:r>
            <a:r>
              <a:rPr lang="en-GB" sz="1000" dirty="0" err="1" smtClean="0"/>
              <a:t>rqt_console</a:t>
            </a:r>
            <a:r>
              <a:rPr lang="en-GB" sz="1000" dirty="0" smtClean="0"/>
              <a:t> &amp; </a:t>
            </a:r>
            <a:r>
              <a:rPr lang="en-GB" sz="1000" dirty="0" err="1" smtClean="0"/>
              <a:t>roslaunch</a:t>
            </a:r>
            <a:r>
              <a:rPr lang="en-GB" sz="1000" dirty="0" smtClean="0"/>
              <a:t>)</a:t>
            </a:r>
            <a:endParaRPr lang="en-GB" sz="1000" dirty="0"/>
          </a:p>
          <a:p>
            <a:pPr marL="0" indent="0">
              <a:lnSpc>
                <a:spcPct val="100000"/>
              </a:lnSpc>
              <a:spcBef>
                <a:spcPts val="600"/>
              </a:spcBef>
              <a:buNone/>
            </a:pPr>
            <a:r>
              <a:rPr lang="en-GB" sz="1000" u="sng" dirty="0" smtClean="0"/>
              <a:t>Homework</a:t>
            </a:r>
            <a:endParaRPr lang="en-GB" sz="1000" u="sng" dirty="0"/>
          </a:p>
          <a:p>
            <a:pPr marL="0" indent="0">
              <a:lnSpc>
                <a:spcPct val="100000"/>
              </a:lnSpc>
              <a:spcBef>
                <a:spcPts val="600"/>
              </a:spcBef>
              <a:buNone/>
            </a:pPr>
            <a:r>
              <a:rPr lang="en-GB" sz="1000" dirty="0" smtClean="0"/>
              <a:t>Complete Tutorials</a:t>
            </a:r>
            <a:endParaRPr lang="en-GB" sz="1000" dirty="0"/>
          </a:p>
          <a:p>
            <a:pPr marL="0" indent="0">
              <a:lnSpc>
                <a:spcPct val="100000"/>
              </a:lnSpc>
              <a:spcBef>
                <a:spcPts val="600"/>
              </a:spcBef>
              <a:buNone/>
            </a:pPr>
            <a:endParaRPr lang="en-GB" sz="1000" dirty="0" smtClean="0"/>
          </a:p>
          <a:p>
            <a:pPr marL="0" indent="0">
              <a:lnSpc>
                <a:spcPct val="100000"/>
              </a:lnSpc>
              <a:spcBef>
                <a:spcPts val="600"/>
              </a:spcBef>
              <a:buNone/>
            </a:pPr>
            <a:r>
              <a:rPr lang="en-GB" sz="1000" u="sng" dirty="0"/>
              <a:t>Lab Five</a:t>
            </a:r>
          </a:p>
          <a:p>
            <a:pPr marL="0" indent="0">
              <a:lnSpc>
                <a:spcPct val="100000"/>
              </a:lnSpc>
              <a:spcBef>
                <a:spcPts val="600"/>
              </a:spcBef>
              <a:buNone/>
            </a:pPr>
            <a:r>
              <a:rPr lang="en-GB" sz="1000" dirty="0"/>
              <a:t>ROS Beginner Tutorials </a:t>
            </a:r>
            <a:r>
              <a:rPr lang="en-GB" sz="1000" dirty="0" smtClean="0"/>
              <a:t>1.11 (Writing a simple Publisher &amp; Subscriber in  C++) &amp; 1.13 (Examining the simple Publisher </a:t>
            </a:r>
            <a:r>
              <a:rPr lang="en-GB" sz="1000" dirty="0"/>
              <a:t>&amp; </a:t>
            </a:r>
            <a:r>
              <a:rPr lang="en-GB" sz="1000" dirty="0" smtClean="0"/>
              <a:t>Subscriber)</a:t>
            </a:r>
          </a:p>
          <a:p>
            <a:pPr marL="0" indent="0">
              <a:lnSpc>
                <a:spcPct val="100000"/>
              </a:lnSpc>
              <a:spcBef>
                <a:spcPts val="600"/>
              </a:spcBef>
              <a:buNone/>
            </a:pPr>
            <a:r>
              <a:rPr lang="en-GB" sz="1000" u="sng" dirty="0" smtClean="0"/>
              <a:t>Homework</a:t>
            </a:r>
            <a:endParaRPr lang="en-GB" sz="1000" u="sng" dirty="0"/>
          </a:p>
          <a:p>
            <a:pPr marL="0" indent="0">
              <a:lnSpc>
                <a:spcPct val="100000"/>
              </a:lnSpc>
              <a:spcBef>
                <a:spcPts val="600"/>
              </a:spcBef>
              <a:buNone/>
            </a:pPr>
            <a:r>
              <a:rPr lang="en-GB" sz="1000" dirty="0" smtClean="0"/>
              <a:t>Write a Publisher &amp; Subscriber for your embedded device (Arduino, </a:t>
            </a:r>
            <a:r>
              <a:rPr lang="en-GB" sz="1000" dirty="0" err="1" smtClean="0"/>
              <a:t>Nucleo</a:t>
            </a:r>
            <a:r>
              <a:rPr lang="en-GB" sz="1000" dirty="0" smtClean="0"/>
              <a:t>) </a:t>
            </a:r>
            <a:r>
              <a:rPr lang="en-GB" sz="1000" dirty="0"/>
              <a:t>or single board </a:t>
            </a:r>
            <a:r>
              <a:rPr lang="en-GB" sz="1000" dirty="0" smtClean="0"/>
              <a:t>computer (Raspberry Pi, </a:t>
            </a:r>
            <a:r>
              <a:rPr lang="en-GB" sz="1000" dirty="0" err="1" smtClean="0"/>
              <a:t>Odroid</a:t>
            </a:r>
            <a:r>
              <a:rPr lang="en-GB" sz="1000" dirty="0" smtClean="0"/>
              <a:t>, Jetson) to blink an LED from your computer</a:t>
            </a:r>
          </a:p>
          <a:p>
            <a:pPr marL="0" indent="0">
              <a:lnSpc>
                <a:spcPct val="100000"/>
              </a:lnSpc>
              <a:spcBef>
                <a:spcPts val="600"/>
              </a:spcBef>
              <a:buNone/>
            </a:pPr>
            <a:endParaRPr lang="en-GB" sz="1000" dirty="0" smtClean="0"/>
          </a:p>
          <a:p>
            <a:pPr marL="0" indent="0">
              <a:lnSpc>
                <a:spcPct val="100000"/>
              </a:lnSpc>
              <a:spcBef>
                <a:spcPts val="600"/>
              </a:spcBef>
              <a:buNone/>
            </a:pPr>
            <a:r>
              <a:rPr lang="en-GB" sz="1000" u="sng" dirty="0"/>
              <a:t>Lab </a:t>
            </a:r>
            <a:r>
              <a:rPr lang="en-GB" sz="1000" u="sng" dirty="0" smtClean="0"/>
              <a:t>Six</a:t>
            </a:r>
            <a:endParaRPr lang="en-GB" sz="1000" u="sng" dirty="0"/>
          </a:p>
          <a:p>
            <a:pPr marL="0" indent="0">
              <a:lnSpc>
                <a:spcPct val="100000"/>
              </a:lnSpc>
              <a:spcBef>
                <a:spcPts val="600"/>
              </a:spcBef>
              <a:buNone/>
            </a:pPr>
            <a:r>
              <a:rPr lang="en-GB" sz="1000" dirty="0" smtClean="0"/>
              <a:t>Working with ROS. Using other packages, </a:t>
            </a:r>
            <a:r>
              <a:rPr lang="en-GB" sz="1000" dirty="0" err="1" smtClean="0"/>
              <a:t>rqt_graph</a:t>
            </a:r>
            <a:r>
              <a:rPr lang="en-GB" sz="1000" dirty="0" smtClean="0"/>
              <a:t>, URDF, </a:t>
            </a:r>
            <a:r>
              <a:rPr lang="en-GB" sz="1000" dirty="0" err="1" smtClean="0"/>
              <a:t>Rviz</a:t>
            </a:r>
            <a:r>
              <a:rPr lang="en-GB" sz="1000" dirty="0" smtClean="0"/>
              <a:t>. Demonstration with a Lidar and IMU.</a:t>
            </a:r>
            <a:endParaRPr lang="en-GB" sz="1000" dirty="0"/>
          </a:p>
          <a:p>
            <a:pPr marL="0" indent="0">
              <a:lnSpc>
                <a:spcPct val="100000"/>
              </a:lnSpc>
              <a:spcBef>
                <a:spcPts val="600"/>
              </a:spcBef>
              <a:buNone/>
            </a:pPr>
            <a:r>
              <a:rPr lang="en-GB" sz="1000" u="sng" dirty="0" smtClean="0"/>
              <a:t>Homework</a:t>
            </a:r>
            <a:endParaRPr lang="en-GB" sz="1000" dirty="0" smtClean="0"/>
          </a:p>
          <a:p>
            <a:pPr marL="0" indent="0">
              <a:lnSpc>
                <a:spcPct val="100000"/>
              </a:lnSpc>
              <a:spcBef>
                <a:spcPts val="600"/>
              </a:spcBef>
              <a:buNone/>
            </a:pPr>
            <a:r>
              <a:rPr lang="en-GB" sz="1000" dirty="0" smtClean="0"/>
              <a:t>ROS </a:t>
            </a:r>
            <a:r>
              <a:rPr lang="en-GB" sz="1000" dirty="0" err="1" smtClean="0"/>
              <a:t>urdf</a:t>
            </a:r>
            <a:r>
              <a:rPr lang="en-GB" sz="1000" dirty="0" smtClean="0"/>
              <a:t>/tutorials/Building a Moveable Robot with URDF, using the premade R2D2 model. </a:t>
            </a:r>
            <a:r>
              <a:rPr lang="en-GB" sz="1000" dirty="0" smtClean="0">
                <a:hlinkClick r:id="rId2"/>
              </a:rPr>
              <a:t>http</a:t>
            </a:r>
            <a:r>
              <a:rPr lang="en-GB" sz="1000" dirty="0">
                <a:hlinkClick r:id="rId2"/>
              </a:rPr>
              <a:t>://</a:t>
            </a:r>
            <a:r>
              <a:rPr lang="en-GB" sz="1000" dirty="0" smtClean="0">
                <a:hlinkClick r:id="rId2"/>
              </a:rPr>
              <a:t>wiki.ros.org/urdf/Tutorials/Building%20a%20Movable%20Robot%20Model%20with%20URDF</a:t>
            </a:r>
            <a:r>
              <a:rPr lang="en-GB" sz="1000" dirty="0" smtClean="0"/>
              <a:t> </a:t>
            </a:r>
          </a:p>
          <a:p>
            <a:pPr marL="0" indent="0">
              <a:lnSpc>
                <a:spcPct val="100000"/>
              </a:lnSpc>
              <a:spcBef>
                <a:spcPts val="600"/>
              </a:spcBef>
              <a:buNone/>
            </a:pPr>
            <a:endParaRPr lang="en-GB" sz="1000" dirty="0" smtClean="0"/>
          </a:p>
          <a:p>
            <a:pPr marL="0" indent="0">
              <a:lnSpc>
                <a:spcPct val="100000"/>
              </a:lnSpc>
              <a:spcBef>
                <a:spcPts val="600"/>
              </a:spcBef>
              <a:buNone/>
            </a:pPr>
            <a:r>
              <a:rPr lang="en-GB" sz="1000" u="sng" dirty="0"/>
              <a:t>Lab </a:t>
            </a:r>
            <a:r>
              <a:rPr lang="en-GB" sz="1000" u="sng" dirty="0" smtClean="0"/>
              <a:t>Seven</a:t>
            </a:r>
            <a:endParaRPr lang="en-GB" sz="1000" u="sng" dirty="0"/>
          </a:p>
          <a:p>
            <a:pPr marL="0" indent="0">
              <a:lnSpc>
                <a:spcPct val="100000"/>
              </a:lnSpc>
              <a:spcBef>
                <a:spcPts val="600"/>
              </a:spcBef>
              <a:buNone/>
            </a:pPr>
            <a:r>
              <a:rPr lang="en-GB" sz="1000" dirty="0"/>
              <a:t>Webots </a:t>
            </a:r>
            <a:r>
              <a:rPr lang="en-GB" sz="1000" dirty="0" smtClean="0"/>
              <a:t>Tutorial </a:t>
            </a:r>
            <a:r>
              <a:rPr lang="en-GB" sz="1000" dirty="0"/>
              <a:t>9: Using ROS (60 Minutes)</a:t>
            </a:r>
          </a:p>
          <a:p>
            <a:pPr marL="0" indent="0">
              <a:lnSpc>
                <a:spcPct val="100000"/>
              </a:lnSpc>
              <a:spcBef>
                <a:spcPts val="600"/>
              </a:spcBef>
              <a:buNone/>
            </a:pPr>
            <a:r>
              <a:rPr lang="en-GB" sz="1000" u="sng" dirty="0" smtClean="0"/>
              <a:t>Coursework</a:t>
            </a:r>
            <a:endParaRPr lang="en-GB" sz="1000" u="sng" dirty="0"/>
          </a:p>
          <a:p>
            <a:pPr marL="0" indent="0">
              <a:lnSpc>
                <a:spcPct val="100000"/>
              </a:lnSpc>
              <a:spcBef>
                <a:spcPts val="600"/>
              </a:spcBef>
              <a:buNone/>
            </a:pPr>
            <a:r>
              <a:rPr lang="en-GB" sz="1000" dirty="0" smtClean="0"/>
              <a:t>Control your physical robot via Webots</a:t>
            </a:r>
          </a:p>
          <a:p>
            <a:pPr marL="0" indent="0">
              <a:lnSpc>
                <a:spcPct val="100000"/>
              </a:lnSpc>
              <a:spcBef>
                <a:spcPts val="600"/>
              </a:spcBef>
              <a:buNone/>
            </a:pPr>
            <a:endParaRPr lang="en-GB" sz="1000" dirty="0"/>
          </a:p>
          <a:p>
            <a:pPr marL="0" indent="0">
              <a:spcBef>
                <a:spcPts val="600"/>
              </a:spcBef>
              <a:buNone/>
            </a:pPr>
            <a:r>
              <a:rPr lang="en-GB" sz="1000" dirty="0"/>
              <a:t>Learning Resources</a:t>
            </a:r>
          </a:p>
          <a:p>
            <a:pPr>
              <a:spcBef>
                <a:spcPts val="600"/>
              </a:spcBef>
              <a:buFont typeface="Arial" panose="020B0604020202020204" pitchFamily="34" charset="0"/>
              <a:buChar char="•"/>
            </a:pPr>
            <a:r>
              <a:rPr lang="en-GB" sz="700" dirty="0">
                <a:hlinkClick r:id="rId3"/>
              </a:rPr>
              <a:t>https://cyberbotics.com/doc/guide/tutorials</a:t>
            </a:r>
            <a:r>
              <a:rPr lang="en-GB" sz="700" dirty="0"/>
              <a:t> </a:t>
            </a:r>
          </a:p>
          <a:p>
            <a:pPr>
              <a:spcBef>
                <a:spcPts val="600"/>
              </a:spcBef>
              <a:buFont typeface="Arial" panose="020B0604020202020204" pitchFamily="34" charset="0"/>
              <a:buChar char="•"/>
            </a:pPr>
            <a:r>
              <a:rPr lang="en-GB" sz="700" dirty="0">
                <a:hlinkClick r:id="rId4"/>
              </a:rPr>
              <a:t>http://wiki.ros.org/ROS/Tutorials</a:t>
            </a:r>
            <a:endParaRPr lang="en-GB" sz="700" dirty="0"/>
          </a:p>
          <a:p>
            <a:pPr>
              <a:spcBef>
                <a:spcPts val="600"/>
              </a:spcBef>
              <a:buFont typeface="Arial" panose="020B0604020202020204" pitchFamily="34" charset="0"/>
              <a:buChar char="•"/>
            </a:pPr>
            <a:r>
              <a:rPr lang="en-GB" sz="700" dirty="0">
                <a:hlinkClick r:id="rId2"/>
              </a:rPr>
              <a:t>http://wiki.ros.org/urdf/Tutorials/Building%20a%20Movable%20Robot%20Model%20with%20URDF</a:t>
            </a:r>
            <a:endParaRPr lang="en-GB" sz="700" dirty="0"/>
          </a:p>
          <a:p>
            <a:pPr marL="0" indent="0">
              <a:lnSpc>
                <a:spcPct val="100000"/>
              </a:lnSpc>
              <a:spcBef>
                <a:spcPts val="600"/>
              </a:spcBef>
              <a:buNone/>
            </a:pPr>
            <a:endParaRPr lang="en-GB" sz="1000" dirty="0"/>
          </a:p>
        </p:txBody>
      </p:sp>
      <p:sp>
        <p:nvSpPr>
          <p:cNvPr id="6" name="Rectangle 5"/>
          <p:cNvSpPr/>
          <p:nvPr/>
        </p:nvSpPr>
        <p:spPr>
          <a:xfrm>
            <a:off x="0" y="2456794"/>
            <a:ext cx="5145932" cy="4401205"/>
          </a:xfrm>
          <a:prstGeom prst="rect">
            <a:avLst/>
          </a:prstGeom>
        </p:spPr>
        <p:txBody>
          <a:bodyPr wrap="square">
            <a:spAutoFit/>
          </a:bodyPr>
          <a:lstStyle/>
          <a:p>
            <a:r>
              <a:rPr lang="en-GB" sz="1000" dirty="0" smtClean="0">
                <a:solidFill>
                  <a:srgbClr val="24292F"/>
                </a:solidFill>
                <a:latin typeface="-apple-system"/>
              </a:rPr>
              <a:t>Notes on setting up the Scott Humanoid Robot…</a:t>
            </a:r>
          </a:p>
          <a:p>
            <a:r>
              <a:rPr lang="en-GB" sz="800" dirty="0" smtClean="0">
                <a:solidFill>
                  <a:srgbClr val="24292F"/>
                </a:solidFill>
                <a:latin typeface="-apple-system"/>
              </a:rPr>
              <a:t>NB</a:t>
            </a:r>
            <a:r>
              <a:rPr lang="en-GB" sz="800" dirty="0">
                <a:solidFill>
                  <a:srgbClr val="24292F"/>
                </a:solidFill>
                <a:latin typeface="-apple-system"/>
              </a:rPr>
              <a:t>: if you want ROS connections, also make a copy of those files into your workspace /</a:t>
            </a:r>
            <a:r>
              <a:rPr lang="en-GB" sz="800" dirty="0" err="1">
                <a:solidFill>
                  <a:srgbClr val="24292F"/>
                </a:solidFill>
                <a:latin typeface="-apple-system"/>
              </a:rPr>
              <a:t>src</a:t>
            </a:r>
            <a:r>
              <a:rPr lang="en-GB" sz="800" dirty="0">
                <a:solidFill>
                  <a:srgbClr val="24292F"/>
                </a:solidFill>
                <a:latin typeface="-apple-system"/>
              </a:rPr>
              <a:t> and convert the </a:t>
            </a:r>
            <a:r>
              <a:rPr lang="en-GB" sz="800" dirty="0" err="1">
                <a:solidFill>
                  <a:srgbClr val="24292F"/>
                </a:solidFill>
                <a:latin typeface="-apple-system"/>
              </a:rPr>
              <a:t>xacro</a:t>
            </a:r>
            <a:r>
              <a:rPr lang="en-GB" sz="800" dirty="0">
                <a:solidFill>
                  <a:srgbClr val="24292F"/>
                </a:solidFill>
                <a:latin typeface="-apple-system"/>
              </a:rPr>
              <a:t> to a </a:t>
            </a:r>
            <a:r>
              <a:rPr lang="en-GB" sz="800" dirty="0" err="1">
                <a:solidFill>
                  <a:srgbClr val="24292F"/>
                </a:solidFill>
                <a:latin typeface="-apple-system"/>
              </a:rPr>
              <a:t>urdf</a:t>
            </a:r>
            <a:r>
              <a:rPr lang="en-GB" sz="800" dirty="0">
                <a:solidFill>
                  <a:srgbClr val="24292F"/>
                </a:solidFill>
                <a:latin typeface="-apple-system"/>
              </a:rPr>
              <a:t> file. NB2: To use ROS with </a:t>
            </a:r>
            <a:r>
              <a:rPr lang="en-GB" sz="800" dirty="0" err="1">
                <a:solidFill>
                  <a:srgbClr val="24292F"/>
                </a:solidFill>
                <a:latin typeface="-apple-system"/>
              </a:rPr>
              <a:t>WeBots</a:t>
            </a:r>
            <a:r>
              <a:rPr lang="en-GB" sz="800" dirty="0">
                <a:solidFill>
                  <a:srgbClr val="24292F"/>
                </a:solidFill>
                <a:latin typeface="-apple-system"/>
              </a:rPr>
              <a:t>, have the robot controller set to "</a:t>
            </a:r>
            <a:r>
              <a:rPr lang="en-GB" sz="800" dirty="0" err="1">
                <a:solidFill>
                  <a:srgbClr val="24292F"/>
                </a:solidFill>
                <a:latin typeface="-apple-system"/>
              </a:rPr>
              <a:t>ros</a:t>
            </a:r>
            <a:r>
              <a:rPr lang="en-GB" sz="800" dirty="0">
                <a:solidFill>
                  <a:srgbClr val="24292F"/>
                </a:solidFill>
                <a:latin typeface="-apple-system"/>
              </a:rPr>
              <a:t>" or create your own custom controller. if you chose the standard "</a:t>
            </a:r>
            <a:r>
              <a:rPr lang="en-GB" sz="800" dirty="0" err="1">
                <a:solidFill>
                  <a:srgbClr val="24292F"/>
                </a:solidFill>
                <a:latin typeface="-apple-system"/>
              </a:rPr>
              <a:t>ros</a:t>
            </a:r>
            <a:r>
              <a:rPr lang="en-GB" sz="800" dirty="0">
                <a:solidFill>
                  <a:srgbClr val="24292F"/>
                </a:solidFill>
                <a:latin typeface="-apple-system"/>
              </a:rPr>
              <a:t>" controller, look into the provided documentation to find how the services and commands are called. That is also available online as part of the </a:t>
            </a:r>
            <a:r>
              <a:rPr lang="en-GB" sz="800" dirty="0" err="1">
                <a:solidFill>
                  <a:srgbClr val="24292F"/>
                </a:solidFill>
                <a:latin typeface="-apple-system"/>
              </a:rPr>
              <a:t>WeBots</a:t>
            </a:r>
            <a:r>
              <a:rPr lang="en-GB" sz="800" dirty="0">
                <a:solidFill>
                  <a:srgbClr val="24292F"/>
                </a:solidFill>
                <a:latin typeface="-apple-system"/>
              </a:rPr>
              <a:t> documentations and tutorials on ROS.</a:t>
            </a:r>
          </a:p>
          <a:p>
            <a:r>
              <a:rPr lang="en-GB" sz="800" dirty="0">
                <a:solidFill>
                  <a:srgbClr val="24292F"/>
                </a:solidFill>
                <a:latin typeface="-apple-system"/>
              </a:rPr>
              <a:t>---- added by Olly in prep for ROC318 / RoboSoc Virtual Humanoids ----</a:t>
            </a:r>
          </a:p>
          <a:p>
            <a:r>
              <a:rPr lang="en-GB" sz="800" dirty="0">
                <a:solidFill>
                  <a:srgbClr val="24292F"/>
                </a:solidFill>
                <a:latin typeface="-apple-system"/>
              </a:rPr>
              <a:t>New RoboSoc student simulator setup instructions</a:t>
            </a:r>
          </a:p>
          <a:p>
            <a:pPr>
              <a:buFont typeface="+mj-lt"/>
              <a:buAutoNum type="arabicPeriod"/>
            </a:pPr>
            <a:r>
              <a:rPr lang="en-GB" sz="800" dirty="0">
                <a:solidFill>
                  <a:srgbClr val="24292F"/>
                </a:solidFill>
                <a:latin typeface="-apple-system"/>
              </a:rPr>
              <a:t>Laptop Setup</a:t>
            </a:r>
          </a:p>
          <a:p>
            <a:r>
              <a:rPr lang="en-GB" sz="800" dirty="0">
                <a:solidFill>
                  <a:srgbClr val="24292F"/>
                </a:solidFill>
                <a:latin typeface="-apple-system"/>
              </a:rPr>
              <a:t>1.1 Install Ubuntu 18.04 "Bionic Beaver" Suggest using a spare USB stick to stick Ubuntu onto an old laptop </a:t>
            </a:r>
            <a:r>
              <a:rPr lang="en-GB" sz="800" dirty="0">
                <a:solidFill>
                  <a:srgbClr val="24292F"/>
                </a:solidFill>
                <a:latin typeface="-apple-system"/>
                <a:hlinkClick r:id="rId5"/>
              </a:rPr>
              <a:t>https://ubuntu.com/tutorials/create-a-usb-stick-on-windows</a:t>
            </a:r>
            <a:endParaRPr lang="en-GB" sz="800" dirty="0">
              <a:solidFill>
                <a:srgbClr val="24292F"/>
              </a:solidFill>
              <a:latin typeface="-apple-system"/>
            </a:endParaRPr>
          </a:p>
          <a:p>
            <a:r>
              <a:rPr lang="en-GB" sz="800" dirty="0">
                <a:solidFill>
                  <a:srgbClr val="24292F"/>
                </a:solidFill>
                <a:latin typeface="-apple-system"/>
              </a:rPr>
              <a:t>1.2 Install terminator Open a terminal, and run the command "</a:t>
            </a:r>
            <a:r>
              <a:rPr lang="en-GB" sz="800" dirty="0" err="1">
                <a:solidFill>
                  <a:srgbClr val="24292F"/>
                </a:solidFill>
                <a:latin typeface="-apple-system"/>
              </a:rPr>
              <a:t>sudo</a:t>
            </a:r>
            <a:r>
              <a:rPr lang="en-GB" sz="800" dirty="0">
                <a:solidFill>
                  <a:srgbClr val="24292F"/>
                </a:solidFill>
                <a:latin typeface="-apple-system"/>
              </a:rPr>
              <a:t> apt-get install terminator". Use </a:t>
            </a:r>
            <a:r>
              <a:rPr lang="en-GB" sz="800" dirty="0" err="1">
                <a:solidFill>
                  <a:srgbClr val="24292F"/>
                </a:solidFill>
                <a:latin typeface="-apple-system"/>
              </a:rPr>
              <a:t>ctrl+shift+c</a:t>
            </a:r>
            <a:r>
              <a:rPr lang="en-GB" sz="800" dirty="0">
                <a:solidFill>
                  <a:srgbClr val="24292F"/>
                </a:solidFill>
                <a:latin typeface="-apple-system"/>
              </a:rPr>
              <a:t> &amp; </a:t>
            </a:r>
            <a:r>
              <a:rPr lang="en-GB" sz="800" dirty="0" err="1">
                <a:solidFill>
                  <a:srgbClr val="24292F"/>
                </a:solidFill>
                <a:latin typeface="-apple-system"/>
              </a:rPr>
              <a:t>ctrl+shift+v</a:t>
            </a:r>
            <a:r>
              <a:rPr lang="en-GB" sz="800" dirty="0">
                <a:solidFill>
                  <a:srgbClr val="24292F"/>
                </a:solidFill>
                <a:latin typeface="-apple-system"/>
              </a:rPr>
              <a:t> when in a terminal to copy/paste. Open terminator, right click the icon, add to favourites. Terminator, is a greatly improved version of the bog-standard terminal. All the cool kids use it.</a:t>
            </a:r>
          </a:p>
          <a:p>
            <a:r>
              <a:rPr lang="en-GB" sz="800" dirty="0">
                <a:solidFill>
                  <a:srgbClr val="24292F"/>
                </a:solidFill>
                <a:latin typeface="-apple-system"/>
              </a:rPr>
              <a:t>1.3 Install ROS-Melodic </a:t>
            </a:r>
            <a:r>
              <a:rPr lang="en-GB" sz="800" dirty="0">
                <a:solidFill>
                  <a:srgbClr val="24292F"/>
                </a:solidFill>
                <a:latin typeface="-apple-system"/>
                <a:hlinkClick r:id="rId6"/>
              </a:rPr>
              <a:t>http://wiki.ros.org/melodic/Installation/Ubuntu</a:t>
            </a:r>
            <a:endParaRPr lang="en-GB" sz="800" dirty="0">
              <a:solidFill>
                <a:srgbClr val="24292F"/>
              </a:solidFill>
              <a:latin typeface="-apple-system"/>
            </a:endParaRPr>
          </a:p>
          <a:p>
            <a:pPr>
              <a:buFont typeface="Arial" panose="020B0604020202020204" pitchFamily="34" charset="0"/>
              <a:buChar char="•"/>
            </a:pPr>
            <a:r>
              <a:rPr lang="en-GB" sz="800" dirty="0">
                <a:solidFill>
                  <a:srgbClr val="24292F"/>
                </a:solidFill>
                <a:latin typeface="-apple-system"/>
              </a:rPr>
              <a:t>If you are not familiar with ROS, follow the beginner tutorials 1 - 13 </a:t>
            </a:r>
            <a:r>
              <a:rPr lang="en-GB" sz="800" dirty="0">
                <a:solidFill>
                  <a:srgbClr val="24292F"/>
                </a:solidFill>
                <a:latin typeface="-apple-system"/>
                <a:hlinkClick r:id="rId7"/>
              </a:rPr>
              <a:t>http://wiki.ros.org/ROS/Tutorials#Beginner_Level</a:t>
            </a:r>
            <a:endParaRPr lang="en-GB" sz="800" dirty="0">
              <a:solidFill>
                <a:srgbClr val="24292F"/>
              </a:solidFill>
              <a:latin typeface="-apple-system"/>
            </a:endParaRPr>
          </a:p>
          <a:p>
            <a:pPr>
              <a:buFont typeface="+mj-lt"/>
              <a:buAutoNum type="arabicPeriod" startAt="2"/>
            </a:pPr>
            <a:r>
              <a:rPr lang="en-GB" sz="800" dirty="0">
                <a:solidFill>
                  <a:srgbClr val="24292F"/>
                </a:solidFill>
                <a:latin typeface="-apple-system"/>
              </a:rPr>
              <a:t>Webots setup</a:t>
            </a:r>
          </a:p>
          <a:p>
            <a:r>
              <a:rPr lang="en-GB" sz="800" dirty="0">
                <a:solidFill>
                  <a:srgbClr val="24292F"/>
                </a:solidFill>
                <a:latin typeface="-apple-system"/>
              </a:rPr>
              <a:t>2.1 Install Webots </a:t>
            </a:r>
            <a:r>
              <a:rPr lang="en-GB" sz="800" dirty="0">
                <a:solidFill>
                  <a:srgbClr val="24292F"/>
                </a:solidFill>
                <a:latin typeface="-apple-system"/>
                <a:hlinkClick r:id="rId8"/>
              </a:rPr>
              <a:t>https://cyberbotics.com/doc/guide/installation-procedure#installation-on-linux</a:t>
            </a:r>
            <a:endParaRPr lang="en-GB" sz="800" dirty="0">
              <a:solidFill>
                <a:srgbClr val="24292F"/>
              </a:solidFill>
              <a:latin typeface="-apple-system"/>
            </a:endParaRPr>
          </a:p>
          <a:p>
            <a:pPr>
              <a:buFont typeface="Arial" panose="020B0604020202020204" pitchFamily="34" charset="0"/>
              <a:buChar char="•"/>
            </a:pPr>
            <a:r>
              <a:rPr lang="en-GB" sz="800" dirty="0">
                <a:solidFill>
                  <a:srgbClr val="24292F"/>
                </a:solidFill>
                <a:latin typeface="-apple-system"/>
              </a:rPr>
              <a:t>Click through a few of the demo applications to see how cool it is.</a:t>
            </a:r>
          </a:p>
          <a:p>
            <a:r>
              <a:rPr lang="en-GB" sz="800" dirty="0">
                <a:solidFill>
                  <a:srgbClr val="24292F"/>
                </a:solidFill>
                <a:latin typeface="-apple-system"/>
              </a:rPr>
              <a:t>2.2 Install the Webots ROS package </a:t>
            </a:r>
            <a:r>
              <a:rPr lang="en-GB" sz="800" dirty="0">
                <a:solidFill>
                  <a:srgbClr val="24292F"/>
                </a:solidFill>
                <a:latin typeface="-apple-system"/>
                <a:hlinkClick r:id="rId9"/>
              </a:rPr>
              <a:t>http://wiki.ros.org/webots_ros</a:t>
            </a:r>
            <a:endParaRPr lang="en-GB" sz="800" dirty="0">
              <a:solidFill>
                <a:srgbClr val="24292F"/>
              </a:solidFill>
              <a:latin typeface="-apple-system"/>
            </a:endParaRPr>
          </a:p>
          <a:p>
            <a:pPr>
              <a:buFont typeface="+mj-lt"/>
              <a:buAutoNum type="arabicPeriod" startAt="3"/>
            </a:pPr>
            <a:r>
              <a:rPr lang="en-GB" sz="800" dirty="0">
                <a:solidFill>
                  <a:srgbClr val="24292F"/>
                </a:solidFill>
                <a:latin typeface="-apple-system"/>
              </a:rPr>
              <a:t>Scott simulator setup 3.1 Copy/paste the world folder "</a:t>
            </a:r>
            <a:r>
              <a:rPr lang="en-GB" sz="800" dirty="0" err="1">
                <a:solidFill>
                  <a:srgbClr val="24292F"/>
                </a:solidFill>
                <a:latin typeface="-apple-system"/>
              </a:rPr>
              <a:t>scott_world</a:t>
            </a:r>
            <a:r>
              <a:rPr lang="en-GB" sz="800" dirty="0">
                <a:solidFill>
                  <a:srgbClr val="24292F"/>
                </a:solidFill>
                <a:latin typeface="-apple-system"/>
              </a:rPr>
              <a:t>" to the desktop 3.2 Create a folder on the desktop named "</a:t>
            </a:r>
            <a:r>
              <a:rPr lang="en-GB" sz="800" dirty="0" err="1">
                <a:solidFill>
                  <a:srgbClr val="24292F"/>
                </a:solidFill>
                <a:latin typeface="-apple-system"/>
              </a:rPr>
              <a:t>scott_sim_ws</a:t>
            </a:r>
            <a:r>
              <a:rPr lang="en-GB" sz="800" dirty="0">
                <a:solidFill>
                  <a:srgbClr val="24292F"/>
                </a:solidFill>
                <a:latin typeface="-apple-system"/>
              </a:rPr>
              <a:t>". This will be the ROS workspace for your project. 3.3 Inside the "</a:t>
            </a:r>
            <a:r>
              <a:rPr lang="en-GB" sz="800" dirty="0" err="1">
                <a:solidFill>
                  <a:srgbClr val="24292F"/>
                </a:solidFill>
                <a:latin typeface="-apple-system"/>
              </a:rPr>
              <a:t>scott_sim_ws</a:t>
            </a:r>
            <a:r>
              <a:rPr lang="en-GB" sz="800" dirty="0">
                <a:solidFill>
                  <a:srgbClr val="24292F"/>
                </a:solidFill>
                <a:latin typeface="-apple-system"/>
              </a:rPr>
              <a:t>" folder, create another folder "</a:t>
            </a:r>
            <a:r>
              <a:rPr lang="en-GB" sz="800" dirty="0" err="1">
                <a:solidFill>
                  <a:srgbClr val="24292F"/>
                </a:solidFill>
                <a:latin typeface="-apple-system"/>
              </a:rPr>
              <a:t>src</a:t>
            </a:r>
            <a:r>
              <a:rPr lang="en-GB" sz="800" dirty="0">
                <a:solidFill>
                  <a:srgbClr val="24292F"/>
                </a:solidFill>
                <a:latin typeface="-apple-system"/>
              </a:rPr>
              <a:t>". 3.4 Inside the "</a:t>
            </a:r>
            <a:r>
              <a:rPr lang="en-GB" sz="800" dirty="0" err="1">
                <a:solidFill>
                  <a:srgbClr val="24292F"/>
                </a:solidFill>
                <a:latin typeface="-apple-system"/>
              </a:rPr>
              <a:t>src</a:t>
            </a:r>
            <a:r>
              <a:rPr lang="en-GB" sz="800" dirty="0">
                <a:solidFill>
                  <a:srgbClr val="24292F"/>
                </a:solidFill>
                <a:latin typeface="-apple-system"/>
              </a:rPr>
              <a:t>" folder, copy/paste the </a:t>
            </a:r>
            <a:r>
              <a:rPr lang="en-GB" sz="800" dirty="0" err="1">
                <a:solidFill>
                  <a:srgbClr val="24292F"/>
                </a:solidFill>
                <a:latin typeface="-apple-system"/>
              </a:rPr>
              <a:t>ros</a:t>
            </a:r>
            <a:r>
              <a:rPr lang="en-GB" sz="800" dirty="0">
                <a:solidFill>
                  <a:srgbClr val="24292F"/>
                </a:solidFill>
                <a:latin typeface="-apple-system"/>
              </a:rPr>
              <a:t> package "</a:t>
            </a:r>
            <a:r>
              <a:rPr lang="en-GB" sz="800" dirty="0" err="1">
                <a:solidFill>
                  <a:srgbClr val="24292F"/>
                </a:solidFill>
                <a:latin typeface="-apple-system"/>
              </a:rPr>
              <a:t>scott_robot</a:t>
            </a:r>
            <a:r>
              <a:rPr lang="en-GB" sz="800" dirty="0">
                <a:solidFill>
                  <a:srgbClr val="24292F"/>
                </a:solidFill>
                <a:latin typeface="-apple-system"/>
              </a:rPr>
              <a:t>". 3.5 Find the file "</a:t>
            </a:r>
            <a:r>
              <a:rPr lang="en-GB" sz="800" dirty="0" err="1">
                <a:solidFill>
                  <a:srgbClr val="24292F"/>
                </a:solidFill>
                <a:latin typeface="-apple-system"/>
              </a:rPr>
              <a:t>testWorld.launch</a:t>
            </a:r>
            <a:r>
              <a:rPr lang="en-GB" sz="800" dirty="0">
                <a:solidFill>
                  <a:srgbClr val="24292F"/>
                </a:solidFill>
                <a:latin typeface="-apple-system"/>
              </a:rPr>
              <a:t>" </a:t>
            </a:r>
            <a:r>
              <a:rPr lang="en-GB" sz="800" dirty="0" err="1">
                <a:solidFill>
                  <a:srgbClr val="24292F"/>
                </a:solidFill>
                <a:latin typeface="-apple-system"/>
              </a:rPr>
              <a:t>scott_world</a:t>
            </a:r>
            <a:r>
              <a:rPr lang="en-GB" sz="800" dirty="0">
                <a:solidFill>
                  <a:srgbClr val="24292F"/>
                </a:solidFill>
                <a:latin typeface="-apple-system"/>
              </a:rPr>
              <a:t>&gt;launch&gt;</a:t>
            </a:r>
            <a:r>
              <a:rPr lang="en-GB" sz="800" dirty="0" err="1">
                <a:solidFill>
                  <a:srgbClr val="24292F"/>
                </a:solidFill>
                <a:latin typeface="-apple-system"/>
              </a:rPr>
              <a:t>testWorld.launch</a:t>
            </a:r>
            <a:r>
              <a:rPr lang="en-GB" sz="800" dirty="0">
                <a:solidFill>
                  <a:srgbClr val="24292F"/>
                </a:solidFill>
                <a:latin typeface="-apple-system"/>
              </a:rPr>
              <a:t> and edit the line doc="path to the world", replace the quotes inside with the ABSOLUTE address of the </a:t>
            </a:r>
            <a:r>
              <a:rPr lang="en-GB" sz="800" dirty="0" err="1">
                <a:solidFill>
                  <a:srgbClr val="24292F"/>
                </a:solidFill>
                <a:latin typeface="-apple-system"/>
              </a:rPr>
              <a:t>webots</a:t>
            </a:r>
            <a:r>
              <a:rPr lang="en-GB" sz="800" dirty="0">
                <a:solidFill>
                  <a:srgbClr val="24292F"/>
                </a:solidFill>
                <a:latin typeface="-apple-system"/>
              </a:rPr>
              <a:t> world where you have imported the robot.</a:t>
            </a:r>
          </a:p>
          <a:p>
            <a:pPr>
              <a:buFont typeface="+mj-lt"/>
              <a:buAutoNum type="arabicPeriod" startAt="3"/>
            </a:pPr>
            <a:r>
              <a:rPr lang="en-GB" sz="800" dirty="0">
                <a:solidFill>
                  <a:srgbClr val="24292F"/>
                </a:solidFill>
                <a:latin typeface="-apple-system"/>
              </a:rPr>
              <a:t>Open a terminal (terminator) navigate to the workspace. "cd" to change directory, "ls" to list files/folders within the current directory, "cd .." to go back. Run the command "</a:t>
            </a:r>
            <a:r>
              <a:rPr lang="en-GB" sz="800" dirty="0" err="1">
                <a:solidFill>
                  <a:srgbClr val="24292F"/>
                </a:solidFill>
                <a:latin typeface="-apple-system"/>
              </a:rPr>
              <a:t>catkin_make</a:t>
            </a:r>
            <a:r>
              <a:rPr lang="en-GB" sz="800" dirty="0">
                <a:solidFill>
                  <a:srgbClr val="24292F"/>
                </a:solidFill>
                <a:latin typeface="-apple-system"/>
              </a:rPr>
              <a:t>". This will build the workspace so that ROS recognises it.</a:t>
            </a:r>
          </a:p>
          <a:p>
            <a:r>
              <a:rPr lang="en-GB" sz="800" dirty="0">
                <a:solidFill>
                  <a:srgbClr val="24292F"/>
                </a:solidFill>
                <a:latin typeface="-apple-system"/>
              </a:rPr>
              <a:t>LAUNCHING:</a:t>
            </a:r>
          </a:p>
          <a:p>
            <a:r>
              <a:rPr lang="en-GB" sz="800" dirty="0">
                <a:solidFill>
                  <a:srgbClr val="24292F"/>
                </a:solidFill>
                <a:latin typeface="-apple-system"/>
              </a:rPr>
              <a:t>Open terminal step 1: cd Desktop/</a:t>
            </a:r>
            <a:r>
              <a:rPr lang="en-GB" sz="800" dirty="0" err="1">
                <a:solidFill>
                  <a:srgbClr val="24292F"/>
                </a:solidFill>
                <a:latin typeface="-apple-system"/>
              </a:rPr>
              <a:t>scott_sim_ws</a:t>
            </a:r>
            <a:r>
              <a:rPr lang="en-GB" sz="800" dirty="0">
                <a:solidFill>
                  <a:srgbClr val="24292F"/>
                </a:solidFill>
                <a:latin typeface="-apple-system"/>
              </a:rPr>
              <a:t> source </a:t>
            </a:r>
            <a:r>
              <a:rPr lang="en-GB" sz="800" dirty="0" err="1">
                <a:solidFill>
                  <a:srgbClr val="24292F"/>
                </a:solidFill>
                <a:latin typeface="-apple-system"/>
              </a:rPr>
              <a:t>devel</a:t>
            </a:r>
            <a:r>
              <a:rPr lang="en-GB" sz="800" dirty="0">
                <a:solidFill>
                  <a:srgbClr val="24292F"/>
                </a:solidFill>
                <a:latin typeface="-apple-system"/>
              </a:rPr>
              <a:t>/</a:t>
            </a:r>
            <a:r>
              <a:rPr lang="en-GB" sz="800" dirty="0" err="1">
                <a:solidFill>
                  <a:srgbClr val="24292F"/>
                </a:solidFill>
                <a:latin typeface="-apple-system"/>
              </a:rPr>
              <a:t>setup.bash</a:t>
            </a:r>
            <a:r>
              <a:rPr lang="en-GB" sz="800" dirty="0">
                <a:solidFill>
                  <a:srgbClr val="24292F"/>
                </a:solidFill>
                <a:latin typeface="-apple-system"/>
              </a:rPr>
              <a:t> </a:t>
            </a:r>
            <a:r>
              <a:rPr lang="en-GB" sz="800" dirty="0" err="1">
                <a:solidFill>
                  <a:srgbClr val="24292F"/>
                </a:solidFill>
                <a:latin typeface="-apple-system"/>
              </a:rPr>
              <a:t>roscore</a:t>
            </a:r>
            <a:endParaRPr lang="en-GB" sz="800" dirty="0">
              <a:solidFill>
                <a:srgbClr val="24292F"/>
              </a:solidFill>
              <a:latin typeface="-apple-system"/>
            </a:endParaRPr>
          </a:p>
          <a:p>
            <a:r>
              <a:rPr lang="en-GB" sz="800" dirty="0">
                <a:solidFill>
                  <a:srgbClr val="24292F"/>
                </a:solidFill>
                <a:latin typeface="-apple-system"/>
              </a:rPr>
              <a:t>new terminal tab (right click) source </a:t>
            </a:r>
            <a:r>
              <a:rPr lang="en-GB" sz="800" dirty="0" err="1">
                <a:solidFill>
                  <a:srgbClr val="24292F"/>
                </a:solidFill>
                <a:latin typeface="-apple-system"/>
              </a:rPr>
              <a:t>devel</a:t>
            </a:r>
            <a:r>
              <a:rPr lang="en-GB" sz="800" dirty="0">
                <a:solidFill>
                  <a:srgbClr val="24292F"/>
                </a:solidFill>
                <a:latin typeface="-apple-system"/>
              </a:rPr>
              <a:t>/</a:t>
            </a:r>
            <a:r>
              <a:rPr lang="en-GB" sz="800" dirty="0" err="1">
                <a:solidFill>
                  <a:srgbClr val="24292F"/>
                </a:solidFill>
                <a:latin typeface="-apple-system"/>
              </a:rPr>
              <a:t>setup.bash</a:t>
            </a:r>
            <a:r>
              <a:rPr lang="en-GB" sz="800" dirty="0">
                <a:solidFill>
                  <a:srgbClr val="24292F"/>
                </a:solidFill>
                <a:latin typeface="-apple-system"/>
              </a:rPr>
              <a:t> export </a:t>
            </a:r>
            <a:r>
              <a:rPr lang="en-GB" sz="800" dirty="0" err="1">
                <a:solidFill>
                  <a:srgbClr val="24292F"/>
                </a:solidFill>
                <a:latin typeface="-apple-system"/>
              </a:rPr>
              <a:t>webots</a:t>
            </a:r>
            <a:r>
              <a:rPr lang="en-GB" sz="800" dirty="0">
                <a:solidFill>
                  <a:srgbClr val="24292F"/>
                </a:solidFill>
                <a:latin typeface="-apple-system"/>
              </a:rPr>
              <a:t> home &gt;&gt;export WEBOTS_HOME=/</a:t>
            </a:r>
            <a:r>
              <a:rPr lang="en-GB" sz="800" dirty="0" err="1">
                <a:solidFill>
                  <a:srgbClr val="24292F"/>
                </a:solidFill>
                <a:latin typeface="-apple-system"/>
              </a:rPr>
              <a:t>usr</a:t>
            </a:r>
            <a:r>
              <a:rPr lang="en-GB" sz="800" dirty="0">
                <a:solidFill>
                  <a:srgbClr val="24292F"/>
                </a:solidFill>
                <a:latin typeface="-apple-system"/>
              </a:rPr>
              <a:t>/local/</a:t>
            </a:r>
            <a:r>
              <a:rPr lang="en-GB" sz="800" dirty="0" err="1">
                <a:solidFill>
                  <a:srgbClr val="24292F"/>
                </a:solidFill>
                <a:latin typeface="-apple-system"/>
              </a:rPr>
              <a:t>webots</a:t>
            </a:r>
            <a:endParaRPr lang="en-GB" sz="800" dirty="0">
              <a:solidFill>
                <a:srgbClr val="24292F"/>
              </a:solidFill>
              <a:latin typeface="-apple-system"/>
            </a:endParaRPr>
          </a:p>
          <a:p>
            <a:r>
              <a:rPr lang="en-GB" sz="800" dirty="0">
                <a:solidFill>
                  <a:srgbClr val="24292F"/>
                </a:solidFill>
                <a:latin typeface="-apple-system"/>
              </a:rPr>
              <a:t>run the simulation: </a:t>
            </a:r>
            <a:r>
              <a:rPr lang="en-GB" sz="800" dirty="0" err="1">
                <a:solidFill>
                  <a:srgbClr val="24292F"/>
                </a:solidFill>
                <a:latin typeface="-apple-system"/>
              </a:rPr>
              <a:t>roslaunch</a:t>
            </a:r>
            <a:r>
              <a:rPr lang="en-GB" sz="800" dirty="0">
                <a:solidFill>
                  <a:srgbClr val="24292F"/>
                </a:solidFill>
                <a:latin typeface="-apple-system"/>
              </a:rPr>
              <a:t> &lt;the launch file - </a:t>
            </a:r>
            <a:r>
              <a:rPr lang="en-GB" sz="800" dirty="0" err="1">
                <a:solidFill>
                  <a:srgbClr val="24292F"/>
                </a:solidFill>
                <a:latin typeface="-apple-system"/>
              </a:rPr>
              <a:t>webots.launch</a:t>
            </a:r>
            <a:r>
              <a:rPr lang="en-GB" sz="800" dirty="0">
                <a:solidFill>
                  <a:srgbClr val="24292F"/>
                </a:solidFill>
                <a:latin typeface="-apple-system"/>
              </a:rPr>
              <a:t>&gt;</a:t>
            </a:r>
            <a:endParaRPr lang="en-GB" sz="800" b="0" i="0" dirty="0">
              <a:solidFill>
                <a:srgbClr val="24292F"/>
              </a:solidFill>
              <a:effectLst/>
              <a:latin typeface="-apple-system"/>
            </a:endParaRPr>
          </a:p>
        </p:txBody>
      </p:sp>
      <p:sp>
        <p:nvSpPr>
          <p:cNvPr id="7" name="Rectangle 6"/>
          <p:cNvSpPr/>
          <p:nvPr/>
        </p:nvSpPr>
        <p:spPr>
          <a:xfrm>
            <a:off x="5223933" y="76944"/>
            <a:ext cx="4697120" cy="215444"/>
          </a:xfrm>
          <a:prstGeom prst="rect">
            <a:avLst/>
          </a:prstGeom>
        </p:spPr>
        <p:txBody>
          <a:bodyPr wrap="none">
            <a:spAutoFit/>
          </a:bodyPr>
          <a:lstStyle/>
          <a:p>
            <a:r>
              <a:rPr lang="en-GB" sz="800" dirty="0" smtClean="0">
                <a:solidFill>
                  <a:srgbClr val="24292F"/>
                </a:solidFill>
              </a:rPr>
              <a:t>Olly’s ideas of 2022 Roco318 ROS &amp; Webots labs, ignoring the time required to design and build a Quadruped!</a:t>
            </a:r>
            <a:endParaRPr lang="en-GB" sz="800" dirty="0">
              <a:solidFill>
                <a:srgbClr val="24292F"/>
              </a:solidFill>
            </a:endParaRPr>
          </a:p>
        </p:txBody>
      </p:sp>
    </p:spTree>
    <p:extLst>
      <p:ext uri="{BB962C8B-B14F-4D97-AF65-F5344CB8AC3E}">
        <p14:creationId xmlns:p14="http://schemas.microsoft.com/office/powerpoint/2010/main" val="9701399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What is a Simulation?</a:t>
            </a:r>
            <a:endParaRPr lang="en-US" dirty="0"/>
          </a:p>
        </p:txBody>
      </p:sp>
      <p:sp>
        <p:nvSpPr>
          <p:cNvPr id="3" name="Content Placeholder 2">
            <a:extLst>
              <a:ext uri="{FF2B5EF4-FFF2-40B4-BE49-F238E27FC236}">
                <a16:creationId xmlns:a16="http://schemas.microsoft.com/office/drawing/2014/main" id="{638C0291-BFAC-4330-8BAD-E628E895AECB}"/>
              </a:ext>
            </a:extLst>
          </p:cNvPr>
          <p:cNvSpPr>
            <a:spLocks noGrp="1"/>
          </p:cNvSpPr>
          <p:nvPr>
            <p:ph idx="1"/>
          </p:nvPr>
        </p:nvSpPr>
        <p:spPr>
          <a:xfrm>
            <a:off x="676656" y="1658198"/>
            <a:ext cx="10550144" cy="4585848"/>
          </a:xfrm>
        </p:spPr>
        <p:txBody>
          <a:bodyPr>
            <a:normAutofit/>
          </a:bodyPr>
          <a:lstStyle/>
          <a:p>
            <a:r>
              <a:rPr lang="en-GB" sz="1800" dirty="0"/>
              <a:t>A </a:t>
            </a:r>
            <a:r>
              <a:rPr lang="en-GB" sz="1800" b="1" dirty="0"/>
              <a:t>simulation</a:t>
            </a:r>
            <a:r>
              <a:rPr lang="en-GB" sz="1800" dirty="0"/>
              <a:t> is the imitation of the operation of a real-world process or system over time.</a:t>
            </a:r>
            <a:r>
              <a:rPr lang="en-GB" sz="1800" baseline="30000" dirty="0">
                <a:hlinkClick r:id="rId2"/>
              </a:rPr>
              <a:t>[1]</a:t>
            </a:r>
            <a:r>
              <a:rPr lang="en-GB" sz="1800" dirty="0"/>
              <a:t> Simulations require the use of </a:t>
            </a:r>
            <a:r>
              <a:rPr lang="en-GB" sz="1800" dirty="0">
                <a:hlinkClick r:id="rId3" tooltip="Conceptual model"/>
              </a:rPr>
              <a:t>models</a:t>
            </a:r>
            <a:r>
              <a:rPr lang="en-GB" sz="1800" dirty="0"/>
              <a:t>; the model represents the key characteristics or </a:t>
            </a:r>
            <a:r>
              <a:rPr lang="en-GB" sz="1800" dirty="0" err="1"/>
              <a:t>behaviors</a:t>
            </a:r>
            <a:r>
              <a:rPr lang="en-GB" sz="1800" dirty="0"/>
              <a:t> of the selected system or process, whereas the simulation represents the evolution of the model over time. Often, computers are used to execute the </a:t>
            </a:r>
            <a:r>
              <a:rPr lang="en-GB" sz="1800" dirty="0">
                <a:hlinkClick r:id="rId4" tooltip="Computer simulation"/>
              </a:rPr>
              <a:t>simulation</a:t>
            </a:r>
            <a:r>
              <a:rPr lang="en-GB" sz="1800" dirty="0"/>
              <a:t>.</a:t>
            </a:r>
          </a:p>
          <a:p>
            <a:r>
              <a:rPr lang="en-GB" sz="1800" dirty="0"/>
              <a:t>Simulation is used in many contexts, such as simulation of technology for </a:t>
            </a:r>
            <a:r>
              <a:rPr lang="en-GB" sz="1800" dirty="0">
                <a:hlinkClick r:id="rId5" tooltip="Performance tuning"/>
              </a:rPr>
              <a:t>performance tuning</a:t>
            </a:r>
            <a:r>
              <a:rPr lang="en-GB" sz="1800" dirty="0"/>
              <a:t> or optimizing, </a:t>
            </a:r>
            <a:r>
              <a:rPr lang="en-GB" sz="1800" dirty="0">
                <a:hlinkClick r:id="rId6" tooltip="Safety engineering"/>
              </a:rPr>
              <a:t>safety engineering</a:t>
            </a:r>
            <a:r>
              <a:rPr lang="en-GB" sz="1800" dirty="0"/>
              <a:t>, testing, training, education,</a:t>
            </a:r>
            <a:r>
              <a:rPr lang="en-GB" sz="1800" baseline="30000" dirty="0">
                <a:hlinkClick r:id="rId7"/>
              </a:rPr>
              <a:t>[2]</a:t>
            </a:r>
            <a:r>
              <a:rPr lang="en-GB" sz="1800" dirty="0"/>
              <a:t> and video games. Simulation is also used with </a:t>
            </a:r>
            <a:r>
              <a:rPr lang="en-GB" sz="1800" dirty="0">
                <a:hlinkClick r:id="rId8" tooltip="Scientific modelling"/>
              </a:rPr>
              <a:t>scientific modelling</a:t>
            </a:r>
            <a:r>
              <a:rPr lang="en-GB" sz="1800" dirty="0"/>
              <a:t> of natural systems</a:t>
            </a:r>
            <a:r>
              <a:rPr lang="en-GB" sz="1800" baseline="30000" dirty="0">
                <a:hlinkClick r:id="rId7"/>
              </a:rPr>
              <a:t>[2]</a:t>
            </a:r>
            <a:r>
              <a:rPr lang="en-GB" sz="1800" dirty="0"/>
              <a:t> or human systems to gain insight into their functioning,</a:t>
            </a:r>
            <a:r>
              <a:rPr lang="en-GB" sz="1800" baseline="30000" dirty="0">
                <a:hlinkClick r:id="rId9"/>
              </a:rPr>
              <a:t>[3]</a:t>
            </a:r>
            <a:r>
              <a:rPr lang="en-GB" sz="1800" dirty="0"/>
              <a:t> as in economics. Simulation can be used to show the eventual real effects of alternative conditions and courses of action. Simulation is also used when the real system cannot be engaged, because it may not be accessible, or it may be dangerous or unacceptable to engage, or it is being designed but not yet built, or it may simply not exist.</a:t>
            </a:r>
            <a:r>
              <a:rPr lang="en-GB" sz="1800" baseline="30000" dirty="0">
                <a:hlinkClick r:id="rId10"/>
              </a:rPr>
              <a:t>[4]</a:t>
            </a:r>
            <a:endParaRPr lang="en-US" sz="1800" dirty="0"/>
          </a:p>
          <a:p>
            <a:r>
              <a:rPr lang="en-US" sz="1800" dirty="0">
                <a:hlinkClick r:id="rId11"/>
              </a:rPr>
              <a:t>https://en.wikipedia.org/wiki/Simulation</a:t>
            </a:r>
            <a:endParaRPr lang="en-US" sz="1800" dirty="0"/>
          </a:p>
          <a:p>
            <a:endParaRPr lang="en-US" dirty="0"/>
          </a:p>
        </p:txBody>
      </p:sp>
    </p:spTree>
    <p:extLst>
      <p:ext uri="{BB962C8B-B14F-4D97-AF65-F5344CB8AC3E}">
        <p14:creationId xmlns:p14="http://schemas.microsoft.com/office/powerpoint/2010/main" val="27566838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What is a Simulation? </a:t>
            </a:r>
            <a:r>
              <a:rPr lang="en-US" sz="2400" dirty="0">
                <a:ea typeface="+mj-lt"/>
                <a:cs typeface="+mj-lt"/>
              </a:rPr>
              <a:t>– In Example</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72" y="1981363"/>
            <a:ext cx="3072798" cy="2755276"/>
          </a:xfrm>
          <a:prstGeom prst="rect">
            <a:avLst/>
          </a:prstGeom>
        </p:spPr>
      </p:pic>
      <p:sp>
        <p:nvSpPr>
          <p:cNvPr id="5" name="Rectangle 4"/>
          <p:cNvSpPr/>
          <p:nvPr/>
        </p:nvSpPr>
        <p:spPr>
          <a:xfrm>
            <a:off x="181636" y="1335032"/>
            <a:ext cx="3072798" cy="646331"/>
          </a:xfrm>
          <a:prstGeom prst="rect">
            <a:avLst/>
          </a:prstGeom>
        </p:spPr>
        <p:txBody>
          <a:bodyPr wrap="square">
            <a:spAutoFit/>
          </a:bodyPr>
          <a:lstStyle/>
          <a:p>
            <a:pPr algn="ctr"/>
            <a:r>
              <a:rPr lang="en-GB" sz="1200" dirty="0"/>
              <a:t>A 48-hour computer simulation of Typhoon </a:t>
            </a:r>
            <a:r>
              <a:rPr lang="en-GB" sz="1200" dirty="0" err="1"/>
              <a:t>Mawar</a:t>
            </a:r>
            <a:r>
              <a:rPr lang="en-GB" sz="1200" dirty="0"/>
              <a:t> using the Weather Research and Forecasting model</a:t>
            </a:r>
          </a:p>
        </p:txBody>
      </p:sp>
      <p:pic>
        <p:nvPicPr>
          <p:cNvPr id="7" name="Picture 6"/>
          <p:cNvPicPr>
            <a:picLocks noChangeAspect="1"/>
          </p:cNvPicPr>
          <p:nvPr/>
        </p:nvPicPr>
        <p:blipFill>
          <a:blip r:embed="rId3"/>
          <a:stretch>
            <a:fillRect/>
          </a:stretch>
        </p:blipFill>
        <p:spPr>
          <a:xfrm>
            <a:off x="6322504" y="1658198"/>
            <a:ext cx="2095500" cy="3171825"/>
          </a:xfrm>
          <a:prstGeom prst="rect">
            <a:avLst/>
          </a:prstGeom>
        </p:spPr>
      </p:pic>
      <p:pic>
        <p:nvPicPr>
          <p:cNvPr id="9" name="Picture 8"/>
          <p:cNvPicPr>
            <a:picLocks noChangeAspect="1"/>
          </p:cNvPicPr>
          <p:nvPr/>
        </p:nvPicPr>
        <p:blipFill>
          <a:blip r:embed="rId4"/>
          <a:stretch>
            <a:fillRect/>
          </a:stretch>
        </p:blipFill>
        <p:spPr>
          <a:xfrm>
            <a:off x="8824404" y="4327837"/>
            <a:ext cx="3199622" cy="2399716"/>
          </a:xfrm>
          <a:prstGeom prst="rect">
            <a:avLst/>
          </a:prstGeom>
        </p:spPr>
      </p:pic>
      <p:pic>
        <p:nvPicPr>
          <p:cNvPr id="10" name="Picture 9"/>
          <p:cNvPicPr>
            <a:picLocks noChangeAspect="1"/>
          </p:cNvPicPr>
          <p:nvPr/>
        </p:nvPicPr>
        <p:blipFill>
          <a:blip r:embed="rId5"/>
          <a:stretch>
            <a:fillRect/>
          </a:stretch>
        </p:blipFill>
        <p:spPr>
          <a:xfrm>
            <a:off x="3423558" y="1981363"/>
            <a:ext cx="2716300" cy="2665528"/>
          </a:xfrm>
          <a:prstGeom prst="rect">
            <a:avLst/>
          </a:prstGeom>
        </p:spPr>
      </p:pic>
      <p:sp>
        <p:nvSpPr>
          <p:cNvPr id="11" name="Rectangle 10"/>
          <p:cNvSpPr/>
          <p:nvPr/>
        </p:nvSpPr>
        <p:spPr>
          <a:xfrm>
            <a:off x="3423558" y="4645357"/>
            <a:ext cx="2716300" cy="215444"/>
          </a:xfrm>
          <a:prstGeom prst="rect">
            <a:avLst/>
          </a:prstGeom>
        </p:spPr>
        <p:txBody>
          <a:bodyPr wrap="square">
            <a:spAutoFit/>
          </a:bodyPr>
          <a:lstStyle/>
          <a:p>
            <a:r>
              <a:rPr lang="en-GB" sz="800" dirty="0">
                <a:hlinkClick r:id="rId6"/>
              </a:rPr>
              <a:t>http://www.physics.smu.edu/fattarus/ballistic.html</a:t>
            </a:r>
            <a:r>
              <a:rPr lang="en-GB" sz="800" dirty="0"/>
              <a:t> </a:t>
            </a:r>
          </a:p>
        </p:txBody>
      </p:sp>
      <p:sp>
        <p:nvSpPr>
          <p:cNvPr id="12" name="Rectangle 11"/>
          <p:cNvSpPr/>
          <p:nvPr/>
        </p:nvSpPr>
        <p:spPr>
          <a:xfrm>
            <a:off x="3421194" y="1684914"/>
            <a:ext cx="2718664" cy="276999"/>
          </a:xfrm>
          <a:prstGeom prst="rect">
            <a:avLst/>
          </a:prstGeom>
        </p:spPr>
        <p:txBody>
          <a:bodyPr wrap="square">
            <a:spAutoFit/>
          </a:bodyPr>
          <a:lstStyle/>
          <a:p>
            <a:pPr algn="ctr"/>
            <a:r>
              <a:rPr lang="en-GB" sz="1200" dirty="0"/>
              <a:t>Trajectory Calculation</a:t>
            </a:r>
          </a:p>
        </p:txBody>
      </p:sp>
      <p:pic>
        <p:nvPicPr>
          <p:cNvPr id="1026" name="Picture 2" descr="https://sites.breakingmedia.com/uploads/sites/3/2019/05/RTTV-training-simulator-army.mil-76049-2010-06-03-21062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24404" y="1684913"/>
            <a:ext cx="3199622" cy="239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187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What is a Simulation? </a:t>
            </a:r>
            <a:r>
              <a:rPr lang="en-US" sz="2400" dirty="0">
                <a:ea typeface="+mj-lt"/>
                <a:cs typeface="+mj-lt"/>
              </a:rPr>
              <a:t>– In Example</a:t>
            </a:r>
            <a:endParaRPr lang="en-US" sz="4800" dirty="0"/>
          </a:p>
        </p:txBody>
      </p:sp>
      <p:sp>
        <p:nvSpPr>
          <p:cNvPr id="6" name="Rectangle 5"/>
          <p:cNvSpPr/>
          <p:nvPr/>
        </p:nvSpPr>
        <p:spPr>
          <a:xfrm>
            <a:off x="319615" y="4216282"/>
            <a:ext cx="6425567" cy="523220"/>
          </a:xfrm>
          <a:prstGeom prst="rect">
            <a:avLst/>
          </a:prstGeom>
        </p:spPr>
        <p:txBody>
          <a:bodyPr wrap="square">
            <a:spAutoFit/>
          </a:bodyPr>
          <a:lstStyle/>
          <a:p>
            <a:r>
              <a:rPr lang="en-US" sz="1400" dirty="0">
                <a:cs typeface="Calibri Light"/>
              </a:rPr>
              <a:t>Dolphin, a video game emulator, which simulates the behavior of the hardware, BIOS, and operating system of the GameCube/Wii console. </a:t>
            </a:r>
          </a:p>
        </p:txBody>
      </p:sp>
      <p:pic>
        <p:nvPicPr>
          <p:cNvPr id="11" name="Picture 10"/>
          <p:cNvPicPr>
            <a:picLocks noChangeAspect="1"/>
          </p:cNvPicPr>
          <p:nvPr/>
        </p:nvPicPr>
        <p:blipFill>
          <a:blip r:embed="rId2"/>
          <a:stretch>
            <a:fillRect/>
          </a:stretch>
        </p:blipFill>
        <p:spPr>
          <a:xfrm>
            <a:off x="319618" y="1596184"/>
            <a:ext cx="6425564" cy="2644516"/>
          </a:xfrm>
          <a:prstGeom prst="rect">
            <a:avLst/>
          </a:prstGeom>
        </p:spPr>
      </p:pic>
      <p:sp>
        <p:nvSpPr>
          <p:cNvPr id="12" name="Rectangle 11"/>
          <p:cNvSpPr/>
          <p:nvPr/>
        </p:nvSpPr>
        <p:spPr>
          <a:xfrm>
            <a:off x="7689273" y="6211669"/>
            <a:ext cx="4354958" cy="646331"/>
          </a:xfrm>
          <a:prstGeom prst="rect">
            <a:avLst/>
          </a:prstGeom>
        </p:spPr>
        <p:txBody>
          <a:bodyPr wrap="square">
            <a:spAutoFit/>
          </a:bodyPr>
          <a:lstStyle/>
          <a:p>
            <a:r>
              <a:rPr lang="en-GB" sz="1200" dirty="0" err="1">
                <a:solidFill>
                  <a:srgbClr val="151515"/>
                </a:solidFill>
              </a:rPr>
              <a:t>rFpro</a:t>
            </a:r>
            <a:r>
              <a:rPr lang="en-GB" sz="1200" dirty="0">
                <a:solidFill>
                  <a:srgbClr val="151515"/>
                </a:solidFill>
              </a:rPr>
              <a:t> provides driving simulation software, and Digital-Twins, for the development and testing of autonomous vehicles, ADAS and vehicle dynamics.</a:t>
            </a:r>
          </a:p>
        </p:txBody>
      </p:sp>
      <p:pic>
        <p:nvPicPr>
          <p:cNvPr id="13" name="Picture 12"/>
          <p:cNvPicPr>
            <a:picLocks noChangeAspect="1"/>
          </p:cNvPicPr>
          <p:nvPr/>
        </p:nvPicPr>
        <p:blipFill>
          <a:blip r:embed="rId3"/>
          <a:stretch>
            <a:fillRect/>
          </a:stretch>
        </p:blipFill>
        <p:spPr>
          <a:xfrm>
            <a:off x="7689273" y="4921170"/>
            <a:ext cx="4354958" cy="12904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9273" y="1596184"/>
            <a:ext cx="4354958" cy="2449664"/>
          </a:xfrm>
          <a:prstGeom prst="rect">
            <a:avLst/>
          </a:prstGeom>
        </p:spPr>
      </p:pic>
      <p:sp>
        <p:nvSpPr>
          <p:cNvPr id="9" name="Rectangle 8"/>
          <p:cNvSpPr/>
          <p:nvPr/>
        </p:nvSpPr>
        <p:spPr>
          <a:xfrm>
            <a:off x="7689273" y="3995972"/>
            <a:ext cx="4354958" cy="276999"/>
          </a:xfrm>
          <a:prstGeom prst="rect">
            <a:avLst/>
          </a:prstGeom>
        </p:spPr>
        <p:txBody>
          <a:bodyPr wrap="square">
            <a:spAutoFit/>
          </a:bodyPr>
          <a:lstStyle/>
          <a:p>
            <a:r>
              <a:rPr lang="en-GB" sz="1200" dirty="0" err="1">
                <a:solidFill>
                  <a:srgbClr val="151515"/>
                </a:solidFill>
              </a:rPr>
              <a:t>MicroSoft</a:t>
            </a:r>
            <a:r>
              <a:rPr lang="en-GB" sz="1200" dirty="0">
                <a:solidFill>
                  <a:srgbClr val="151515"/>
                </a:solidFill>
              </a:rPr>
              <a:t> </a:t>
            </a:r>
            <a:r>
              <a:rPr lang="en-GB" sz="1200" dirty="0" err="1">
                <a:solidFill>
                  <a:srgbClr val="151515"/>
                </a:solidFill>
              </a:rPr>
              <a:t>FlightSim</a:t>
            </a:r>
            <a:endParaRPr lang="en-GB" sz="1200" dirty="0">
              <a:solidFill>
                <a:srgbClr val="151515"/>
              </a:solidFill>
            </a:endParaRPr>
          </a:p>
        </p:txBody>
      </p:sp>
    </p:spTree>
    <p:extLst>
      <p:ext uri="{BB962C8B-B14F-4D97-AF65-F5344CB8AC3E}">
        <p14:creationId xmlns:p14="http://schemas.microsoft.com/office/powerpoint/2010/main" val="1987240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What is a Simulation? </a:t>
            </a:r>
            <a:r>
              <a:rPr lang="en-US" sz="2400" dirty="0">
                <a:ea typeface="+mj-lt"/>
                <a:cs typeface="+mj-lt"/>
              </a:rPr>
              <a:t>– In Example</a:t>
            </a:r>
            <a:endParaRPr lang="en-US" sz="4800" dirty="0"/>
          </a:p>
        </p:txBody>
      </p:sp>
      <p:grpSp>
        <p:nvGrpSpPr>
          <p:cNvPr id="8" name="Group 7"/>
          <p:cNvGrpSpPr/>
          <p:nvPr/>
        </p:nvGrpSpPr>
        <p:grpSpPr>
          <a:xfrm>
            <a:off x="265338" y="1765845"/>
            <a:ext cx="5225035" cy="3030903"/>
            <a:chOff x="6204964" y="3218770"/>
            <a:chExt cx="5225035" cy="3030903"/>
          </a:xfrm>
        </p:grpSpPr>
        <p:pic>
          <p:nvPicPr>
            <p:cNvPr id="5" name="Picture 4"/>
            <p:cNvPicPr>
              <a:picLocks noChangeAspect="1"/>
            </p:cNvPicPr>
            <p:nvPr/>
          </p:nvPicPr>
          <p:blipFill>
            <a:blip r:embed="rId2"/>
            <a:stretch>
              <a:fillRect/>
            </a:stretch>
          </p:blipFill>
          <p:spPr>
            <a:xfrm>
              <a:off x="6204964" y="3218770"/>
              <a:ext cx="5225035" cy="2476636"/>
            </a:xfrm>
            <a:prstGeom prst="rect">
              <a:avLst/>
            </a:prstGeom>
          </p:spPr>
        </p:pic>
        <p:sp>
          <p:nvSpPr>
            <p:cNvPr id="6" name="Rectangle 5"/>
            <p:cNvSpPr/>
            <p:nvPr/>
          </p:nvSpPr>
          <p:spPr>
            <a:xfrm>
              <a:off x="6204964" y="5603342"/>
              <a:ext cx="4805363" cy="646331"/>
            </a:xfrm>
            <a:prstGeom prst="rect">
              <a:avLst/>
            </a:prstGeom>
          </p:spPr>
          <p:txBody>
            <a:bodyPr wrap="square">
              <a:spAutoFit/>
            </a:bodyPr>
            <a:lstStyle/>
            <a:p>
              <a:r>
                <a:rPr lang="en-US" dirty="0">
                  <a:cs typeface="Calibri Light"/>
                </a:rPr>
                <a:t>Mass reduction using Finite Element Analysis, in Fusion 360</a:t>
              </a:r>
            </a:p>
          </p:txBody>
        </p:sp>
      </p:grpSp>
      <p:pic>
        <p:nvPicPr>
          <p:cNvPr id="9" name="Picture 8"/>
          <p:cNvPicPr>
            <a:picLocks noChangeAspect="1"/>
          </p:cNvPicPr>
          <p:nvPr/>
        </p:nvPicPr>
        <p:blipFill>
          <a:blip r:embed="rId3"/>
          <a:stretch>
            <a:fillRect/>
          </a:stretch>
        </p:blipFill>
        <p:spPr>
          <a:xfrm>
            <a:off x="5070701" y="3755896"/>
            <a:ext cx="7121299" cy="3102104"/>
          </a:xfrm>
          <a:prstGeom prst="rect">
            <a:avLst/>
          </a:prstGeom>
        </p:spPr>
      </p:pic>
      <p:sp>
        <p:nvSpPr>
          <p:cNvPr id="10" name="Rectangle 9"/>
          <p:cNvSpPr/>
          <p:nvPr/>
        </p:nvSpPr>
        <p:spPr>
          <a:xfrm>
            <a:off x="5070701" y="3424043"/>
            <a:ext cx="7121299" cy="369332"/>
          </a:xfrm>
          <a:prstGeom prst="rect">
            <a:avLst/>
          </a:prstGeom>
        </p:spPr>
        <p:txBody>
          <a:bodyPr wrap="square">
            <a:spAutoFit/>
          </a:bodyPr>
          <a:lstStyle/>
          <a:p>
            <a:r>
              <a:rPr lang="en-US" dirty="0">
                <a:cs typeface="Calibri Light"/>
              </a:rPr>
              <a:t>MATLAB Simulink</a:t>
            </a:r>
          </a:p>
        </p:txBody>
      </p:sp>
    </p:spTree>
    <p:extLst>
      <p:ext uri="{BB962C8B-B14F-4D97-AF65-F5344CB8AC3E}">
        <p14:creationId xmlns:p14="http://schemas.microsoft.com/office/powerpoint/2010/main" val="34841019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0772775" cy="1658198"/>
          </a:xfrm>
        </p:spPr>
        <p:txBody>
          <a:bodyPr/>
          <a:lstStyle/>
          <a:p>
            <a:r>
              <a:rPr lang="en-US" dirty="0">
                <a:ea typeface="+mj-lt"/>
                <a:cs typeface="+mj-lt"/>
              </a:rPr>
              <a:t>What is a </a:t>
            </a:r>
            <a:r>
              <a:rPr lang="en-US" b="1" i="1" dirty="0">
                <a:ea typeface="+mj-lt"/>
                <a:cs typeface="+mj-lt"/>
              </a:rPr>
              <a:t>Robotics</a:t>
            </a:r>
            <a:r>
              <a:rPr lang="en-US" dirty="0">
                <a:ea typeface="+mj-lt"/>
                <a:cs typeface="+mj-lt"/>
              </a:rPr>
              <a:t> Simulator?</a:t>
            </a:r>
            <a:endParaRPr lang="en-US" dirty="0"/>
          </a:p>
        </p:txBody>
      </p:sp>
      <p:sp>
        <p:nvSpPr>
          <p:cNvPr id="3" name="Content Placeholder 2">
            <a:extLst>
              <a:ext uri="{FF2B5EF4-FFF2-40B4-BE49-F238E27FC236}">
                <a16:creationId xmlns:a16="http://schemas.microsoft.com/office/drawing/2014/main" id="{638C0291-BFAC-4330-8BAD-E628E895AECB}"/>
              </a:ext>
            </a:extLst>
          </p:cNvPr>
          <p:cNvSpPr>
            <a:spLocks noGrp="1"/>
          </p:cNvSpPr>
          <p:nvPr>
            <p:ph idx="1"/>
          </p:nvPr>
        </p:nvSpPr>
        <p:spPr>
          <a:xfrm>
            <a:off x="676657" y="1815737"/>
            <a:ext cx="10753342" cy="5042263"/>
          </a:xfrm>
        </p:spPr>
        <p:txBody>
          <a:bodyPr>
            <a:noAutofit/>
          </a:bodyPr>
          <a:lstStyle/>
          <a:p>
            <a:r>
              <a:rPr lang="en-GB" sz="2000" dirty="0"/>
              <a:t>A </a:t>
            </a:r>
            <a:r>
              <a:rPr lang="en-GB" sz="2000" b="1" dirty="0"/>
              <a:t>robotics simulator</a:t>
            </a:r>
            <a:r>
              <a:rPr lang="en-GB" sz="2000" dirty="0"/>
              <a:t> is a simulator used to create application for a physical </a:t>
            </a:r>
            <a:r>
              <a:rPr lang="en-GB" sz="2000" dirty="0">
                <a:hlinkClick r:id="rId2" tooltip="Robot"/>
              </a:rPr>
              <a:t>robot</a:t>
            </a:r>
            <a:r>
              <a:rPr lang="en-GB" sz="2000" dirty="0"/>
              <a:t> without depending on the actual machine, thus saving cost and time. In some case, these applications can be transferred onto the physical robot (or rebuilt) without modifications.</a:t>
            </a:r>
          </a:p>
          <a:p>
            <a:r>
              <a:rPr lang="en-GB" sz="2000" dirty="0"/>
              <a:t>One of the most popular applications for robotics simulators is for </a:t>
            </a:r>
            <a:r>
              <a:rPr lang="en-GB" sz="2000" dirty="0">
                <a:hlinkClick r:id="rId3" tooltip="3D modeling"/>
              </a:rPr>
              <a:t>3D </a:t>
            </a:r>
            <a:r>
              <a:rPr lang="en-GB" sz="2000" dirty="0" err="1">
                <a:hlinkClick r:id="rId3" tooltip="3D modeling"/>
              </a:rPr>
              <a:t>modeling</a:t>
            </a:r>
            <a:r>
              <a:rPr lang="en-GB" sz="2000" dirty="0"/>
              <a:t> and rendering of a robot and its environment. This type of robotics software has a simulator that is a virtual robot, which is capable of emulating the motion of an actual robot in a real work envelope. Some robotics simulators use a </a:t>
            </a:r>
            <a:r>
              <a:rPr lang="en-GB" sz="2000" dirty="0">
                <a:hlinkClick r:id="rId4" tooltip="Physics engine"/>
              </a:rPr>
              <a:t>physics engine</a:t>
            </a:r>
            <a:r>
              <a:rPr lang="en-GB" sz="2000" dirty="0"/>
              <a:t> for more realistic motion generation of the robot. The use of a robotics simulator for development of a robotics control program is highly recommended regardless of whether an actual robot is available or not. The simulator allows for robotics programs to be conveniently written and </a:t>
            </a:r>
            <a:r>
              <a:rPr lang="en-GB" sz="2000" dirty="0">
                <a:hlinkClick r:id="rId5" tooltip="Debugged"/>
              </a:rPr>
              <a:t>debugged</a:t>
            </a:r>
            <a:r>
              <a:rPr lang="en-GB" sz="2000" dirty="0"/>
              <a:t> off-line with the final version of the program tested on an actual robot.</a:t>
            </a:r>
          </a:p>
          <a:p>
            <a:r>
              <a:rPr lang="en-GB" sz="2000" dirty="0"/>
              <a:t>This primarily holds for </a:t>
            </a:r>
            <a:r>
              <a:rPr lang="en-GB" sz="2000" dirty="0">
                <a:hlinkClick r:id="rId6" tooltip="Industrial robot"/>
              </a:rPr>
              <a:t>industrial robotic</a:t>
            </a:r>
            <a:r>
              <a:rPr lang="en-GB" sz="2000" dirty="0"/>
              <a:t> applications only, since the success of off-line programming depends on how similar the real environment of the robot is to the simulated environment. </a:t>
            </a:r>
            <a:r>
              <a:rPr lang="en-GB" sz="2000" i="1" dirty="0"/>
              <a:t>Sensor-based</a:t>
            </a:r>
            <a:r>
              <a:rPr lang="en-GB" sz="2000" dirty="0"/>
              <a:t> robot actions are much more difficult to simulate and/or to program off-line, since the robot motion depends on the instantaneous sensor readings in the real world.</a:t>
            </a:r>
            <a:endParaRPr lang="en-US" sz="2000" dirty="0"/>
          </a:p>
          <a:p>
            <a:r>
              <a:rPr lang="en-US" sz="2000" dirty="0">
                <a:hlinkClick r:id="rId7"/>
              </a:rPr>
              <a:t>https://en.wikipedia.org/wiki/Robotics_simulator</a:t>
            </a:r>
            <a:r>
              <a:rPr lang="en-US" sz="2000" dirty="0"/>
              <a:t> </a:t>
            </a:r>
          </a:p>
        </p:txBody>
      </p:sp>
    </p:spTree>
    <p:extLst>
      <p:ext uri="{BB962C8B-B14F-4D97-AF65-F5344CB8AC3E}">
        <p14:creationId xmlns:p14="http://schemas.microsoft.com/office/powerpoint/2010/main" val="22081650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7790" y="0"/>
            <a:ext cx="10772775" cy="1658198"/>
          </a:xfrm>
        </p:spPr>
        <p:txBody>
          <a:bodyPr/>
          <a:lstStyle/>
          <a:p>
            <a:r>
              <a:rPr lang="en-US" dirty="0">
                <a:ea typeface="+mj-lt"/>
                <a:cs typeface="+mj-lt"/>
              </a:rPr>
              <a:t>What is a </a:t>
            </a:r>
            <a:r>
              <a:rPr lang="en-US" b="1" i="1" dirty="0">
                <a:ea typeface="+mj-lt"/>
                <a:cs typeface="+mj-lt"/>
              </a:rPr>
              <a:t>Robotics</a:t>
            </a:r>
            <a:r>
              <a:rPr lang="en-US" dirty="0">
                <a:ea typeface="+mj-lt"/>
                <a:cs typeface="+mj-lt"/>
              </a:rPr>
              <a:t> Simulator?</a:t>
            </a:r>
            <a:endParaRPr lang="en-US" dirty="0"/>
          </a:p>
        </p:txBody>
      </p:sp>
      <p:sp>
        <p:nvSpPr>
          <p:cNvPr id="3" name="Content Placeholder 2">
            <a:extLst>
              <a:ext uri="{FF2B5EF4-FFF2-40B4-BE49-F238E27FC236}">
                <a16:creationId xmlns:a16="http://schemas.microsoft.com/office/drawing/2014/main" id="{638C0291-BFAC-4330-8BAD-E628E895AECB}"/>
              </a:ext>
            </a:extLst>
          </p:cNvPr>
          <p:cNvSpPr>
            <a:spLocks noGrp="1"/>
          </p:cNvSpPr>
          <p:nvPr>
            <p:ph idx="1"/>
          </p:nvPr>
        </p:nvSpPr>
        <p:spPr>
          <a:xfrm>
            <a:off x="676657" y="1815737"/>
            <a:ext cx="10753342" cy="5042263"/>
          </a:xfrm>
        </p:spPr>
        <p:txBody>
          <a:bodyPr>
            <a:noAutofit/>
          </a:bodyPr>
          <a:lstStyle/>
          <a:p>
            <a:r>
              <a:rPr lang="en-GB" sz="2000" dirty="0"/>
              <a:t>A </a:t>
            </a:r>
            <a:r>
              <a:rPr lang="en-GB" sz="2000" b="1" dirty="0"/>
              <a:t>robotics simulator</a:t>
            </a:r>
            <a:r>
              <a:rPr lang="en-GB" sz="2000" dirty="0"/>
              <a:t> is a simulator used to create application for a physical </a:t>
            </a:r>
            <a:r>
              <a:rPr lang="en-GB" sz="2000" dirty="0">
                <a:hlinkClick r:id="rId2" tooltip="Robot"/>
              </a:rPr>
              <a:t>robot</a:t>
            </a:r>
            <a:r>
              <a:rPr lang="en-GB" sz="2000" dirty="0"/>
              <a:t> without depending on the actual machine, thus saving cost and time. In some case, these applications can be transferred onto the physical robot (or rebuilt) without modifications.</a:t>
            </a:r>
          </a:p>
          <a:p>
            <a:r>
              <a:rPr lang="en-GB" sz="2000" dirty="0"/>
              <a:t>One of the most popular applications for robotics simulators is for </a:t>
            </a:r>
            <a:r>
              <a:rPr lang="en-GB" sz="2000" dirty="0">
                <a:hlinkClick r:id="rId3" tooltip="3D modeling"/>
              </a:rPr>
              <a:t>3D </a:t>
            </a:r>
            <a:r>
              <a:rPr lang="en-GB" sz="2000" dirty="0" err="1">
                <a:hlinkClick r:id="rId3" tooltip="3D modeling"/>
              </a:rPr>
              <a:t>modeling</a:t>
            </a:r>
            <a:r>
              <a:rPr lang="en-GB" sz="2000" dirty="0"/>
              <a:t> and rendering of a robot and its environment. This type of robotics software has a simulator that is a virtual robot, which is capable of emulating the motion of an actual robot in a real work envelope. Some robotics simulators use a </a:t>
            </a:r>
            <a:r>
              <a:rPr lang="en-GB" sz="2000" dirty="0">
                <a:hlinkClick r:id="rId4" tooltip="Physics engine"/>
              </a:rPr>
              <a:t>physics engine</a:t>
            </a:r>
            <a:r>
              <a:rPr lang="en-GB" sz="2000" dirty="0"/>
              <a:t> for more realistic motion generation of the robot. The use of a robotics simulator for development of a robotics control program is highly recommended regardless of whether an actual robot is available or not. The simulator allows for robotics programs to be conveniently written and </a:t>
            </a:r>
            <a:r>
              <a:rPr lang="en-GB" sz="2000" dirty="0">
                <a:hlinkClick r:id="rId5" tooltip="Debugged"/>
              </a:rPr>
              <a:t>debugged</a:t>
            </a:r>
            <a:r>
              <a:rPr lang="en-GB" sz="2000" dirty="0"/>
              <a:t> off-line with the final version of the program tested on an actual robot.</a:t>
            </a:r>
          </a:p>
          <a:p>
            <a:r>
              <a:rPr lang="en-GB" sz="2000" b="1" dirty="0"/>
              <a:t>This primarily holds for </a:t>
            </a:r>
            <a:r>
              <a:rPr lang="en-GB" sz="2000" b="1" dirty="0">
                <a:hlinkClick r:id="rId6" tooltip="Industrial robot"/>
              </a:rPr>
              <a:t>industrial robotic</a:t>
            </a:r>
            <a:r>
              <a:rPr lang="en-GB" sz="2000" b="1" dirty="0"/>
              <a:t> applications only,</a:t>
            </a:r>
            <a:r>
              <a:rPr lang="en-GB" sz="2000" dirty="0"/>
              <a:t> since the success of off-line programming depends on how similar the real environment of the robot is to the simulated environment. </a:t>
            </a:r>
            <a:r>
              <a:rPr lang="en-GB" sz="2000" b="1" i="1" dirty="0"/>
              <a:t>Sensor-based</a:t>
            </a:r>
            <a:r>
              <a:rPr lang="en-GB" sz="2000" b="1" dirty="0"/>
              <a:t> robot actions are much more difficult to simulate</a:t>
            </a:r>
            <a:r>
              <a:rPr lang="en-GB" sz="2000" dirty="0"/>
              <a:t> and/or to program off-line, since the robot motion depends on the instantaneous sensor readings in the real world.</a:t>
            </a:r>
            <a:endParaRPr lang="en-US" sz="2000" dirty="0"/>
          </a:p>
          <a:p>
            <a:r>
              <a:rPr lang="en-US" sz="2000" dirty="0">
                <a:hlinkClick r:id="rId7"/>
              </a:rPr>
              <a:t>https://en.wikipedia.org/wiki/Robotics_simulator</a:t>
            </a:r>
            <a:r>
              <a:rPr lang="en-US" sz="2000" dirty="0"/>
              <a:t> </a:t>
            </a:r>
          </a:p>
        </p:txBody>
      </p:sp>
    </p:spTree>
    <p:extLst>
      <p:ext uri="{BB962C8B-B14F-4D97-AF65-F5344CB8AC3E}">
        <p14:creationId xmlns:p14="http://schemas.microsoft.com/office/powerpoint/2010/main" val="2142137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0BA1-5F37-4AB7-AF7F-03B2486F3C82}"/>
              </a:ext>
            </a:extLst>
          </p:cNvPr>
          <p:cNvSpPr>
            <a:spLocks noGrp="1"/>
          </p:cNvSpPr>
          <p:nvPr>
            <p:ph type="title"/>
          </p:nvPr>
        </p:nvSpPr>
        <p:spPr>
          <a:xfrm>
            <a:off x="0" y="0"/>
            <a:ext cx="12192000" cy="1658198"/>
          </a:xfrm>
        </p:spPr>
        <p:txBody>
          <a:bodyPr/>
          <a:lstStyle/>
          <a:p>
            <a:r>
              <a:rPr lang="en-US" dirty="0">
                <a:ea typeface="+mj-lt"/>
                <a:cs typeface="+mj-lt"/>
              </a:rPr>
              <a:t>What is a </a:t>
            </a:r>
            <a:r>
              <a:rPr lang="en-US" b="1" i="1" dirty="0">
                <a:ea typeface="+mj-lt"/>
                <a:cs typeface="+mj-lt"/>
              </a:rPr>
              <a:t>Robotics</a:t>
            </a:r>
            <a:r>
              <a:rPr lang="en-US" dirty="0">
                <a:ea typeface="+mj-lt"/>
                <a:cs typeface="+mj-lt"/>
              </a:rPr>
              <a:t> Simulator? </a:t>
            </a:r>
            <a:r>
              <a:rPr lang="en-US" sz="2400" dirty="0">
                <a:ea typeface="+mj-lt"/>
                <a:cs typeface="+mj-lt"/>
              </a:rPr>
              <a:t>– </a:t>
            </a:r>
            <a:r>
              <a:rPr lang="en-US" sz="2400" dirty="0" smtClean="0">
                <a:ea typeface="+mj-lt"/>
                <a:cs typeface="+mj-lt"/>
              </a:rPr>
              <a:t>Industrial Robotics Simulation</a:t>
            </a:r>
            <a:endParaRPr lang="en-US" sz="2400" dirty="0"/>
          </a:p>
        </p:txBody>
      </p:sp>
      <p:sp>
        <p:nvSpPr>
          <p:cNvPr id="5" name="Rectangle 4"/>
          <p:cNvSpPr/>
          <p:nvPr/>
        </p:nvSpPr>
        <p:spPr>
          <a:xfrm>
            <a:off x="7515084" y="4290360"/>
            <a:ext cx="4676917" cy="2739211"/>
          </a:xfrm>
          <a:prstGeom prst="rect">
            <a:avLst/>
          </a:prstGeom>
        </p:spPr>
        <p:txBody>
          <a:bodyPr wrap="square">
            <a:spAutoFit/>
          </a:bodyPr>
          <a:lstStyle/>
          <a:p>
            <a:r>
              <a:rPr lang="en-GB" sz="1200" dirty="0">
                <a:hlinkClick r:id="rId4"/>
              </a:rPr>
              <a:t>https://www.visualcomponents.com/resources/blog/robot-simulation-software-everything-you-need-to-know/</a:t>
            </a:r>
            <a:endParaRPr lang="en-GB" sz="1200" dirty="0"/>
          </a:p>
          <a:p>
            <a:endParaRPr lang="en-GB" sz="1200" dirty="0"/>
          </a:p>
          <a:p>
            <a:r>
              <a:rPr lang="en-GB" sz="1400" dirty="0"/>
              <a:t>Top Seven Reasons to use Robotics Simulation in Industry:</a:t>
            </a:r>
          </a:p>
          <a:p>
            <a:pPr marL="228600" indent="-228600">
              <a:buFont typeface="+mj-lt"/>
              <a:buAutoNum type="arabicPeriod"/>
            </a:pPr>
            <a:r>
              <a:rPr lang="en-GB" sz="1400" dirty="0"/>
              <a:t>To check if you’re investing in the right robots</a:t>
            </a:r>
          </a:p>
          <a:p>
            <a:pPr marL="228600" indent="-228600">
              <a:buFont typeface="+mj-lt"/>
              <a:buAutoNum type="arabicPeriod"/>
            </a:pPr>
            <a:r>
              <a:rPr lang="en-GB" sz="1400" dirty="0"/>
              <a:t>To avoid costly mistakes</a:t>
            </a:r>
          </a:p>
          <a:p>
            <a:pPr marL="228600" indent="-228600">
              <a:buFont typeface="+mj-lt"/>
              <a:buAutoNum type="arabicPeriod"/>
            </a:pPr>
            <a:r>
              <a:rPr lang="en-GB" sz="1400" dirty="0"/>
              <a:t>To avoid accidents</a:t>
            </a:r>
          </a:p>
          <a:p>
            <a:pPr marL="228600" indent="-228600">
              <a:buFont typeface="+mj-lt"/>
              <a:buAutoNum type="arabicPeriod"/>
            </a:pPr>
            <a:r>
              <a:rPr lang="en-GB" sz="1400" dirty="0"/>
              <a:t>To complete projects faster</a:t>
            </a:r>
          </a:p>
          <a:p>
            <a:pPr marL="228600" indent="-228600">
              <a:buFont typeface="+mj-lt"/>
              <a:buAutoNum type="arabicPeriod"/>
            </a:pPr>
            <a:r>
              <a:rPr lang="en-GB" sz="1400" dirty="0"/>
              <a:t>To save installation costs by checking the reach</a:t>
            </a:r>
          </a:p>
          <a:p>
            <a:pPr marL="228600" indent="-228600">
              <a:buFont typeface="+mj-lt"/>
              <a:buAutoNum type="arabicPeriod"/>
            </a:pPr>
            <a:r>
              <a:rPr lang="en-GB" sz="1400" dirty="0"/>
              <a:t>To guard against collisions </a:t>
            </a:r>
          </a:p>
          <a:p>
            <a:pPr marL="228600" indent="-228600">
              <a:buFont typeface="+mj-lt"/>
              <a:buAutoNum type="arabicPeriod"/>
            </a:pPr>
            <a:r>
              <a:rPr lang="en-GB" sz="1400" dirty="0"/>
              <a:t>To communicate how the cell will look and work </a:t>
            </a:r>
          </a:p>
          <a:p>
            <a:pPr marL="228600" indent="-228600">
              <a:buFont typeface="+mj-lt"/>
              <a:buAutoNum type="arabicPeriod"/>
            </a:pPr>
            <a:endParaRPr lang="en-GB" sz="1200" dirty="0"/>
          </a:p>
          <a:p>
            <a:endParaRPr lang="en-GB" sz="1200" dirty="0"/>
          </a:p>
        </p:txBody>
      </p:sp>
      <p:sp>
        <p:nvSpPr>
          <p:cNvPr id="3" name="Rectangle 2"/>
          <p:cNvSpPr/>
          <p:nvPr/>
        </p:nvSpPr>
        <p:spPr>
          <a:xfrm>
            <a:off x="386772" y="1500201"/>
            <a:ext cx="5669244" cy="2462213"/>
          </a:xfrm>
          <a:prstGeom prst="rect">
            <a:avLst/>
          </a:prstGeom>
        </p:spPr>
        <p:txBody>
          <a:bodyPr wrap="none">
            <a:spAutoFit/>
          </a:bodyPr>
          <a:lstStyle/>
          <a:p>
            <a:r>
              <a:rPr lang="en-GB" sz="1400" dirty="0" smtClean="0"/>
              <a:t>Visual Components </a:t>
            </a:r>
          </a:p>
          <a:p>
            <a:r>
              <a:rPr lang="en-GB" sz="1400" dirty="0" smtClean="0">
                <a:hlinkClick r:id="rId5"/>
              </a:rPr>
              <a:t>https</a:t>
            </a:r>
            <a:r>
              <a:rPr lang="en-GB" sz="1400" dirty="0">
                <a:hlinkClick r:id="rId5"/>
              </a:rPr>
              <a:t>://www.visualcomponents.com</a:t>
            </a:r>
            <a:r>
              <a:rPr lang="en-GB" sz="1400" dirty="0" smtClean="0">
                <a:hlinkClick r:id="rId5"/>
              </a:rPr>
              <a:t>/</a:t>
            </a:r>
            <a:endParaRPr lang="en-GB" sz="1400" dirty="0" smtClean="0"/>
          </a:p>
          <a:p>
            <a:r>
              <a:rPr lang="en-GB" sz="1400" dirty="0" smtClean="0"/>
              <a:t> </a:t>
            </a:r>
          </a:p>
          <a:p>
            <a:r>
              <a:rPr lang="en-GB" sz="1400" dirty="0" smtClean="0"/>
              <a:t>Siemens </a:t>
            </a:r>
            <a:r>
              <a:rPr lang="en-GB" sz="1400" dirty="0" err="1" smtClean="0"/>
              <a:t>Tecnomatix</a:t>
            </a:r>
            <a:endParaRPr lang="en-GB" sz="1400" dirty="0" smtClean="0"/>
          </a:p>
          <a:p>
            <a:r>
              <a:rPr lang="en-GB" sz="1400" dirty="0">
                <a:hlinkClick r:id="rId6"/>
              </a:rPr>
              <a:t>https://www.plm.automation.siemens.com/global/en/products/tecnomatix</a:t>
            </a:r>
            <a:r>
              <a:rPr lang="en-GB" sz="1400" dirty="0" smtClean="0">
                <a:hlinkClick r:id="rId6"/>
              </a:rPr>
              <a:t>/</a:t>
            </a:r>
            <a:endParaRPr lang="en-GB" sz="1400" dirty="0" smtClean="0"/>
          </a:p>
          <a:p>
            <a:endParaRPr lang="en-GB" sz="1400" dirty="0"/>
          </a:p>
          <a:p>
            <a:r>
              <a:rPr lang="en-GB" sz="1400" dirty="0" err="1" smtClean="0"/>
              <a:t>RoboLogix</a:t>
            </a:r>
            <a:endParaRPr lang="en-GB" sz="1400" dirty="0" smtClean="0"/>
          </a:p>
          <a:p>
            <a:r>
              <a:rPr lang="en-GB" sz="1400" dirty="0">
                <a:hlinkClick r:id="rId7"/>
              </a:rPr>
              <a:t>https://www.robologix.com</a:t>
            </a:r>
            <a:r>
              <a:rPr lang="en-GB" sz="1400" dirty="0" smtClean="0">
                <a:hlinkClick r:id="rId7"/>
              </a:rPr>
              <a:t>/</a:t>
            </a:r>
            <a:r>
              <a:rPr lang="en-GB" sz="1400" dirty="0" smtClean="0"/>
              <a:t> </a:t>
            </a:r>
          </a:p>
          <a:p>
            <a:endParaRPr lang="en-GB" sz="1400" dirty="0"/>
          </a:p>
          <a:p>
            <a:r>
              <a:rPr lang="en-GB" sz="1400" dirty="0" smtClean="0"/>
              <a:t>Forge OS</a:t>
            </a:r>
          </a:p>
          <a:p>
            <a:r>
              <a:rPr lang="en-GB" sz="1400" dirty="0">
                <a:hlinkClick r:id="rId8"/>
              </a:rPr>
              <a:t>https://</a:t>
            </a:r>
            <a:r>
              <a:rPr lang="en-GB" sz="1400" dirty="0" smtClean="0">
                <a:hlinkClick r:id="rId8"/>
              </a:rPr>
              <a:t>www.ready-robotics.com/software/forge-os</a:t>
            </a:r>
            <a:r>
              <a:rPr lang="en-GB" sz="1400" dirty="0" smtClean="0"/>
              <a:t> </a:t>
            </a:r>
            <a:endParaRPr lang="en-GB" sz="1400" dirty="0"/>
          </a:p>
        </p:txBody>
      </p:sp>
      <p:pic>
        <p:nvPicPr>
          <p:cNvPr id="4" name="visualcomponen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056015" y="1120645"/>
            <a:ext cx="4899851" cy="3169715"/>
          </a:xfrm>
          <a:prstGeom prst="rect">
            <a:avLst/>
          </a:prstGeom>
        </p:spPr>
      </p:pic>
      <p:pic>
        <p:nvPicPr>
          <p:cNvPr id="6" name="Picture 5"/>
          <p:cNvPicPr>
            <a:picLocks noChangeAspect="1"/>
          </p:cNvPicPr>
          <p:nvPr/>
        </p:nvPicPr>
        <p:blipFill>
          <a:blip r:embed="rId10"/>
          <a:stretch>
            <a:fillRect/>
          </a:stretch>
        </p:blipFill>
        <p:spPr>
          <a:xfrm>
            <a:off x="1" y="4461933"/>
            <a:ext cx="2339954" cy="2396068"/>
          </a:xfrm>
          <a:prstGeom prst="rect">
            <a:avLst/>
          </a:prstGeom>
        </p:spPr>
      </p:pic>
      <p:pic>
        <p:nvPicPr>
          <p:cNvPr id="7" name="Picture 6"/>
          <p:cNvPicPr>
            <a:picLocks noChangeAspect="1"/>
          </p:cNvPicPr>
          <p:nvPr/>
        </p:nvPicPr>
        <p:blipFill>
          <a:blip r:embed="rId11"/>
          <a:stretch>
            <a:fillRect/>
          </a:stretch>
        </p:blipFill>
        <p:spPr>
          <a:xfrm>
            <a:off x="2339955" y="4461933"/>
            <a:ext cx="2565265" cy="2396067"/>
          </a:xfrm>
          <a:prstGeom prst="rect">
            <a:avLst/>
          </a:prstGeom>
        </p:spPr>
      </p:pic>
      <p:pic>
        <p:nvPicPr>
          <p:cNvPr id="8" name="Picture 7"/>
          <p:cNvPicPr>
            <a:picLocks noChangeAspect="1"/>
          </p:cNvPicPr>
          <p:nvPr/>
        </p:nvPicPr>
        <p:blipFill>
          <a:blip r:embed="rId12"/>
          <a:stretch>
            <a:fillRect/>
          </a:stretch>
        </p:blipFill>
        <p:spPr>
          <a:xfrm>
            <a:off x="4881725" y="4461933"/>
            <a:ext cx="2633359" cy="2396067"/>
          </a:xfrm>
          <a:prstGeom prst="rect">
            <a:avLst/>
          </a:prstGeom>
        </p:spPr>
      </p:pic>
    </p:spTree>
    <p:extLst>
      <p:ext uri="{BB962C8B-B14F-4D97-AF65-F5344CB8AC3E}">
        <p14:creationId xmlns:p14="http://schemas.microsoft.com/office/powerpoint/2010/main" val="3369758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office theme</Template>
  <TotalTime>6212</TotalTime>
  <Words>4099</Words>
  <Application>Microsoft Office PowerPoint</Application>
  <PresentationFormat>Widescreen</PresentationFormat>
  <Paragraphs>374</Paragraphs>
  <Slides>26</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-apple-system</vt:lpstr>
      <vt:lpstr>Arial</vt:lpstr>
      <vt:lpstr>Calibri Light</vt:lpstr>
      <vt:lpstr>Wingdings</vt:lpstr>
      <vt:lpstr>Metropolitan</vt:lpstr>
      <vt:lpstr>Robots in Simulation</vt:lpstr>
      <vt:lpstr>Overview</vt:lpstr>
      <vt:lpstr>What is a Simulation?</vt:lpstr>
      <vt:lpstr>What is a Simulation? – In Example</vt:lpstr>
      <vt:lpstr>What is a Simulation? – In Example</vt:lpstr>
      <vt:lpstr>What is a Simulation? – In Example</vt:lpstr>
      <vt:lpstr>What is a Robotics Simulator?</vt:lpstr>
      <vt:lpstr>What is a Robotics Simulator?</vt:lpstr>
      <vt:lpstr>What is a Robotics Simulator? – Industrial Robotics Simulation</vt:lpstr>
      <vt:lpstr>A brief pause Any questions?</vt:lpstr>
      <vt:lpstr>What is a Robotics Simulator? – “the big three”</vt:lpstr>
      <vt:lpstr>What is a Robotics Simulator? – Overview</vt:lpstr>
      <vt:lpstr>What is a Robotics Simulator? – Architecture</vt:lpstr>
      <vt:lpstr>How can we use simulation in robotics?</vt:lpstr>
      <vt:lpstr>Why is simulation important?</vt:lpstr>
      <vt:lpstr>What is a Robotics Simulator? – other simulators</vt:lpstr>
      <vt:lpstr>PowerPoint Presentation</vt:lpstr>
      <vt:lpstr>15 minute break</vt:lpstr>
      <vt:lpstr>“Practical” – Your robot in Webots</vt:lpstr>
      <vt:lpstr>Webots guided tour</vt:lpstr>
      <vt:lpstr>Tutorials</vt:lpstr>
      <vt:lpstr>Preparing your robot in F360 for export</vt:lpstr>
      <vt:lpstr>Exporting your robot to a URDF or PROTO file</vt:lpstr>
      <vt:lpstr>Controlling your robot in Webots</vt:lpstr>
      <vt:lpstr>Webots &amp; ROS</vt:lpstr>
      <vt:lpstr>Webots &amp; ROS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Smith</dc:creator>
  <cp:lastModifiedBy>Oliver Smith</cp:lastModifiedBy>
  <cp:revision>180</cp:revision>
  <dcterms:created xsi:type="dcterms:W3CDTF">2021-11-18T14:45:06Z</dcterms:created>
  <dcterms:modified xsi:type="dcterms:W3CDTF">2021-11-24T18:29:22Z</dcterms:modified>
</cp:coreProperties>
</file>